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76" r:id="rId5"/>
    <p:sldId id="326" r:id="rId6"/>
    <p:sldId id="334" r:id="rId7"/>
    <p:sldId id="886" r:id="rId8"/>
    <p:sldId id="340" r:id="rId9"/>
    <p:sldId id="298" r:id="rId10"/>
    <p:sldId id="302" r:id="rId11"/>
    <p:sldId id="301" r:id="rId12"/>
    <p:sldId id="305" r:id="rId13"/>
    <p:sldId id="304" r:id="rId14"/>
    <p:sldId id="306" r:id="rId15"/>
    <p:sldId id="307" r:id="rId16"/>
    <p:sldId id="308" r:id="rId17"/>
    <p:sldId id="312" r:id="rId18"/>
    <p:sldId id="333" r:id="rId19"/>
    <p:sldId id="313" r:id="rId20"/>
    <p:sldId id="315" r:id="rId21"/>
    <p:sldId id="887" r:id="rId22"/>
    <p:sldId id="888" r:id="rId23"/>
    <p:sldId id="889" r:id="rId24"/>
    <p:sldId id="890" r:id="rId25"/>
    <p:sldId id="891" r:id="rId26"/>
    <p:sldId id="892" r:id="rId27"/>
    <p:sldId id="893" r:id="rId28"/>
    <p:sldId id="894" r:id="rId29"/>
    <p:sldId id="895" r:id="rId30"/>
    <p:sldId id="896" r:id="rId31"/>
    <p:sldId id="897" r:id="rId32"/>
    <p:sldId id="295" r:id="rId33"/>
    <p:sldId id="279"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5A20D-C352-4101-8263-9D4F626D5F5C}">
          <p14:sldIdLst>
            <p14:sldId id="276"/>
            <p14:sldId id="326"/>
            <p14:sldId id="334"/>
            <p14:sldId id="886"/>
            <p14:sldId id="340"/>
            <p14:sldId id="298"/>
            <p14:sldId id="302"/>
            <p14:sldId id="301"/>
            <p14:sldId id="305"/>
            <p14:sldId id="304"/>
          </p14:sldIdLst>
        </p14:section>
        <p14:section name="Untitled Section" id="{F8154EF8-5045-42C9-972B-0D871446E09D}">
          <p14:sldIdLst>
            <p14:sldId id="306"/>
            <p14:sldId id="307"/>
            <p14:sldId id="308"/>
            <p14:sldId id="312"/>
            <p14:sldId id="333"/>
            <p14:sldId id="313"/>
            <p14:sldId id="315"/>
            <p14:sldId id="887"/>
            <p14:sldId id="888"/>
            <p14:sldId id="889"/>
            <p14:sldId id="890"/>
            <p14:sldId id="891"/>
            <p14:sldId id="892"/>
            <p14:sldId id="893"/>
            <p14:sldId id="894"/>
            <p14:sldId id="895"/>
            <p14:sldId id="896"/>
            <p14:sldId id="897"/>
            <p14:sldId id="295"/>
            <p14:sldId id="279"/>
            <p14:sldId id="2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 id="2" name="Luka Andric" initials="LA" lastIdx="4" clrIdx="1">
    <p:extLst>
      <p:ext uri="{19B8F6BF-5375-455C-9EA6-DF929625EA0E}">
        <p15:presenceInfo xmlns:p15="http://schemas.microsoft.com/office/powerpoint/2012/main" userId="S-1-5-21-2698803562-3470295885-3449999710-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6" autoAdjust="0"/>
    <p:restoredTop sz="94428"/>
  </p:normalViewPr>
  <p:slideViewPr>
    <p:cSldViewPr snapToGrid="0" snapToObjects="1">
      <p:cViewPr varScale="1">
        <p:scale>
          <a:sx n="104" d="100"/>
          <a:sy n="104" d="100"/>
        </p:scale>
        <p:origin x="117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89FD4-11DD-4164-BAFB-50AFD24B0A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0BF5B7-6FD0-42BE-9967-2797DC656F1F}">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000" dirty="0">
              <a:solidFill>
                <a:schemeClr val="tx1"/>
              </a:solidFill>
            </a:rPr>
            <a:t>Главни и споредни стечајни поступак, регулисање случајева када постоји искључива међународна надлежност српског суда за вођење главног стечајног поступка </a:t>
          </a:r>
          <a:endParaRPr lang="en-US" sz="2000" dirty="0">
            <a:solidFill>
              <a:schemeClr val="tx1"/>
            </a:solidFill>
          </a:endParaRPr>
        </a:p>
      </dgm:t>
    </dgm:pt>
    <dgm:pt modelId="{FF2514A1-3E53-4037-BF95-924E3BCD7F7A}" type="parTrans" cxnId="{137171B7-C4D6-4B2F-85BB-71125CBDDDD6}">
      <dgm:prSet/>
      <dgm:spPr/>
      <dgm:t>
        <a:bodyPr/>
        <a:lstStyle/>
        <a:p>
          <a:endParaRPr lang="en-US"/>
        </a:p>
      </dgm:t>
    </dgm:pt>
    <dgm:pt modelId="{DD9FB72B-EDC4-4713-873D-251CB1D7FF25}" type="sibTrans" cxnId="{137171B7-C4D6-4B2F-85BB-71125CBDDDD6}">
      <dgm:prSet/>
      <dgm:spPr/>
      <dgm:t>
        <a:bodyPr/>
        <a:lstStyle/>
        <a:p>
          <a:endParaRPr lang="en-US"/>
        </a:p>
      </dgm:t>
    </dgm:pt>
    <dgm:pt modelId="{8226C4BA-D194-4085-B6B4-3433ED13A7C6}">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gm:spPr>
      <dgm:t>
        <a:bodyPr/>
        <a:lstStyle/>
        <a:p>
          <a:pPr algn="just"/>
          <a:r>
            <a:rPr lang="sr-Cyrl-RS" sz="2000" dirty="0">
              <a:solidFill>
                <a:schemeClr val="tx1"/>
              </a:solidFill>
            </a:rPr>
            <a:t>Овлашћења страног представника и пружање помоћи од стране српског суда по захтеву страног представника</a:t>
          </a:r>
          <a:endParaRPr lang="en-US" sz="2000" dirty="0">
            <a:solidFill>
              <a:schemeClr val="tx1"/>
            </a:solidFill>
          </a:endParaRPr>
        </a:p>
      </dgm:t>
    </dgm:pt>
    <dgm:pt modelId="{0010A494-86B0-4519-87E8-91687E75046A}" type="parTrans" cxnId="{C9DE580B-D3D0-4118-9285-5E91B1526DFB}">
      <dgm:prSet/>
      <dgm:spPr/>
      <dgm:t>
        <a:bodyPr/>
        <a:lstStyle/>
        <a:p>
          <a:endParaRPr lang="en-US"/>
        </a:p>
      </dgm:t>
    </dgm:pt>
    <dgm:pt modelId="{2E157E6B-727B-430B-BA80-F5BFD704F6A6}" type="sibTrans" cxnId="{C9DE580B-D3D0-4118-9285-5E91B1526DFB}">
      <dgm:prSet/>
      <dgm:spPr/>
      <dgm:t>
        <a:bodyPr/>
        <a:lstStyle/>
        <a:p>
          <a:endParaRPr lang="en-US"/>
        </a:p>
      </dgm:t>
    </dgm:pt>
    <dgm:pt modelId="{82BC5AA6-23C9-46DA-A493-C3DE43262B71}">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gm:spPr>
      <dgm:t>
        <a:bodyPr/>
        <a:lstStyle/>
        <a:p>
          <a:r>
            <a:rPr lang="sr-Cyrl-RS" sz="2000" dirty="0">
              <a:solidFill>
                <a:schemeClr val="tx1"/>
              </a:solidFill>
            </a:rPr>
            <a:t>Признање страног стечајног поступка и мораторијум као последица</a:t>
          </a:r>
          <a:endParaRPr lang="en-US" sz="2000" dirty="0">
            <a:solidFill>
              <a:schemeClr val="tx1"/>
            </a:solidFill>
          </a:endParaRPr>
        </a:p>
      </dgm:t>
    </dgm:pt>
    <dgm:pt modelId="{C8547FB0-E740-4290-9AE3-2317D2571862}" type="parTrans" cxnId="{7BD78F1D-7C55-4D84-84B0-CAE209A15E2E}">
      <dgm:prSet/>
      <dgm:spPr/>
      <dgm:t>
        <a:bodyPr/>
        <a:lstStyle/>
        <a:p>
          <a:endParaRPr lang="en-US"/>
        </a:p>
      </dgm:t>
    </dgm:pt>
    <dgm:pt modelId="{49B71012-0663-4F9E-867B-B499C8FB45DB}" type="sibTrans" cxnId="{7BD78F1D-7C55-4D84-84B0-CAE209A15E2E}">
      <dgm:prSet/>
      <dgm:spPr/>
      <dgm:t>
        <a:bodyPr/>
        <a:lstStyle/>
        <a:p>
          <a:endParaRPr lang="en-US"/>
        </a:p>
      </dgm:t>
    </dgm:pt>
    <dgm:pt modelId="{5D777F10-51CB-4DA8-901F-4D6B654433AC}">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gm:spPr>
      <dgm:t>
        <a:bodyPr/>
        <a:lstStyle/>
        <a:p>
          <a:pPr algn="l"/>
          <a:r>
            <a:rPr lang="sr-Cyrl-RS" sz="2000" dirty="0">
              <a:solidFill>
                <a:schemeClr val="tx1"/>
              </a:solidFill>
            </a:rPr>
            <a:t>Овлашћења домаћег стечајног управника да предузима радње у страној држави</a:t>
          </a:r>
          <a:endParaRPr lang="en-US" sz="2000" dirty="0">
            <a:solidFill>
              <a:schemeClr val="tx1"/>
            </a:solidFill>
          </a:endParaRPr>
        </a:p>
      </dgm:t>
    </dgm:pt>
    <dgm:pt modelId="{13CECD10-CC7C-4EF1-A810-6F08C3E101EC}" type="parTrans" cxnId="{1D2C4FC1-C4DB-4714-BFC7-095BCC0B1849}">
      <dgm:prSet/>
      <dgm:spPr/>
      <dgm:t>
        <a:bodyPr/>
        <a:lstStyle/>
        <a:p>
          <a:endParaRPr lang="en-US"/>
        </a:p>
      </dgm:t>
    </dgm:pt>
    <dgm:pt modelId="{24B1F826-EF11-416C-BF7C-0A77EA0D3036}" type="sibTrans" cxnId="{1D2C4FC1-C4DB-4714-BFC7-095BCC0B1849}">
      <dgm:prSet/>
      <dgm:spPr/>
      <dgm:t>
        <a:bodyPr/>
        <a:lstStyle/>
        <a:p>
          <a:endParaRPr lang="en-US"/>
        </a:p>
      </dgm:t>
    </dgm:pt>
    <dgm:pt modelId="{29E7A955-071D-4719-B060-122762241575}">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000" dirty="0">
              <a:solidFill>
                <a:schemeClr val="tx1"/>
              </a:solidFill>
            </a:rPr>
            <a:t>Заштита поверилаца и других заинтересованих лица</a:t>
          </a:r>
          <a:endParaRPr lang="en-US" sz="2000" dirty="0">
            <a:solidFill>
              <a:schemeClr val="tx1"/>
            </a:solidFill>
          </a:endParaRPr>
        </a:p>
      </dgm:t>
    </dgm:pt>
    <dgm:pt modelId="{807A2B84-D5AB-4310-9B1C-0ACEB668D21F}" type="parTrans" cxnId="{053A2A79-D0BA-41F4-873E-693B3CCF9F24}">
      <dgm:prSet/>
      <dgm:spPr/>
      <dgm:t>
        <a:bodyPr/>
        <a:lstStyle/>
        <a:p>
          <a:endParaRPr lang="en-US"/>
        </a:p>
      </dgm:t>
    </dgm:pt>
    <dgm:pt modelId="{6FC27891-6718-452B-9226-BEF67958134F}" type="sibTrans" cxnId="{053A2A79-D0BA-41F4-873E-693B3CCF9F24}">
      <dgm:prSet/>
      <dgm:spPr/>
      <dgm:t>
        <a:bodyPr/>
        <a:lstStyle/>
        <a:p>
          <a:endParaRPr lang="en-US"/>
        </a:p>
      </dgm:t>
    </dgm:pt>
    <dgm:pt modelId="{9D3CEBCB-4022-487D-A0D7-291BF342ECC6}">
      <dgm:prSet custT="1"/>
      <dgm:spPr>
        <a:solidFill>
          <a:schemeClr val="accent1">
            <a:lumMod val="20000"/>
            <a:lumOff val="80000"/>
          </a:schemeClr>
        </a:solidFill>
        <a:ln>
          <a:no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000" dirty="0">
              <a:solidFill>
                <a:schemeClr val="tx1"/>
              </a:solidFill>
            </a:rPr>
            <a:t>Координација стечајних поступака</a:t>
          </a:r>
          <a:endParaRPr lang="en-US" sz="2000" dirty="0">
            <a:solidFill>
              <a:schemeClr val="tx1"/>
            </a:solidFill>
          </a:endParaRPr>
        </a:p>
      </dgm:t>
    </dgm:pt>
    <dgm:pt modelId="{CFDC127F-DF96-4FF8-97B2-6AFAB77B4796}" type="parTrans" cxnId="{A6C73A26-81A5-4EB7-9EF4-A0D9AB2A812A}">
      <dgm:prSet/>
      <dgm:spPr/>
      <dgm:t>
        <a:bodyPr/>
        <a:lstStyle/>
        <a:p>
          <a:endParaRPr lang="en-US"/>
        </a:p>
      </dgm:t>
    </dgm:pt>
    <dgm:pt modelId="{68AEF81F-F455-42AF-BA62-79C19189F3F5}" type="sibTrans" cxnId="{A6C73A26-81A5-4EB7-9EF4-A0D9AB2A812A}">
      <dgm:prSet/>
      <dgm:spPr/>
      <dgm:t>
        <a:bodyPr/>
        <a:lstStyle/>
        <a:p>
          <a:endParaRPr lang="en-US"/>
        </a:p>
      </dgm:t>
    </dgm:pt>
    <dgm:pt modelId="{3AA3B1B4-957D-45D8-ABBC-888B8A6E6B41}">
      <dgm:prSet/>
      <dgm:spPr/>
      <dgm:t>
        <a:bodyPr/>
        <a:lstStyle/>
        <a:p>
          <a:endParaRPr lang="en-US"/>
        </a:p>
      </dgm:t>
    </dgm:pt>
    <dgm:pt modelId="{C3655F81-A732-4AB3-9D46-C276D33E6D46}" type="parTrans" cxnId="{1F9581E8-D2FF-4795-A471-AA5F7CC37593}">
      <dgm:prSet/>
      <dgm:spPr/>
      <dgm:t>
        <a:bodyPr/>
        <a:lstStyle/>
        <a:p>
          <a:endParaRPr lang="en-US"/>
        </a:p>
      </dgm:t>
    </dgm:pt>
    <dgm:pt modelId="{102D860D-8498-49C3-8479-793B80BFAD08}" type="sibTrans" cxnId="{1F9581E8-D2FF-4795-A471-AA5F7CC37593}">
      <dgm:prSet/>
      <dgm:spPr/>
      <dgm:t>
        <a:bodyPr/>
        <a:lstStyle/>
        <a:p>
          <a:endParaRPr lang="en-US"/>
        </a:p>
      </dgm:t>
    </dgm:pt>
    <dgm:pt modelId="{5BE4BCAA-5B92-4E9E-9D43-942911EDC675}" type="pres">
      <dgm:prSet presAssocID="{75989FD4-11DD-4164-BAFB-50AFD24B0AF7}" presName="linear" presStyleCnt="0">
        <dgm:presLayoutVars>
          <dgm:dir/>
          <dgm:animLvl val="lvl"/>
          <dgm:resizeHandles val="exact"/>
        </dgm:presLayoutVars>
      </dgm:prSet>
      <dgm:spPr/>
    </dgm:pt>
    <dgm:pt modelId="{9B8448FD-9722-4A8E-A02F-1B1178B9ED86}" type="pres">
      <dgm:prSet presAssocID="{B60BF5B7-6FD0-42BE-9967-2797DC656F1F}" presName="parentLin" presStyleCnt="0"/>
      <dgm:spPr/>
    </dgm:pt>
    <dgm:pt modelId="{8B32CC49-F3A6-4E71-A636-FE4C41245D39}" type="pres">
      <dgm:prSet presAssocID="{B60BF5B7-6FD0-42BE-9967-2797DC656F1F}" presName="parentLeftMargin" presStyleLbl="node1" presStyleIdx="0" presStyleCnt="6"/>
      <dgm:spPr/>
    </dgm:pt>
    <dgm:pt modelId="{CA9CB086-AE14-4F55-8A84-5AEA3B8F73C2}" type="pres">
      <dgm:prSet presAssocID="{B60BF5B7-6FD0-42BE-9967-2797DC656F1F}" presName="parentText" presStyleLbl="node1" presStyleIdx="0" presStyleCnt="6" custScaleX="136493" custScaleY="120214">
        <dgm:presLayoutVars>
          <dgm:chMax val="0"/>
          <dgm:bulletEnabled val="1"/>
        </dgm:presLayoutVars>
      </dgm:prSet>
      <dgm:spPr/>
    </dgm:pt>
    <dgm:pt modelId="{F357002A-6F94-4234-9D94-0033F87B1AF1}" type="pres">
      <dgm:prSet presAssocID="{B60BF5B7-6FD0-42BE-9967-2797DC656F1F}" presName="negativeSpace" presStyleCnt="0"/>
      <dgm:spPr/>
    </dgm:pt>
    <dgm:pt modelId="{01251A2E-27DE-48CE-A0A6-01E00730DC8D}" type="pres">
      <dgm:prSet presAssocID="{B60BF5B7-6FD0-42BE-9967-2797DC656F1F}" presName="childText" presStyleLbl="conFgAcc1" presStyleIdx="0" presStyleCnt="6">
        <dgm:presLayoutVars>
          <dgm:bulletEnabled val="1"/>
        </dgm:presLayoutVars>
      </dgm:prSet>
      <dgm:spPr/>
    </dgm:pt>
    <dgm:pt modelId="{8044CFA4-85A2-4690-8451-7D42EB9DCB13}" type="pres">
      <dgm:prSet presAssocID="{DD9FB72B-EDC4-4713-873D-251CB1D7FF25}" presName="spaceBetweenRectangles" presStyleCnt="0"/>
      <dgm:spPr/>
    </dgm:pt>
    <dgm:pt modelId="{37FE0A86-C116-4C0D-A20B-6E3BC948F890}" type="pres">
      <dgm:prSet presAssocID="{8226C4BA-D194-4085-B6B4-3433ED13A7C6}" presName="parentLin" presStyleCnt="0"/>
      <dgm:spPr/>
    </dgm:pt>
    <dgm:pt modelId="{40AAE3D0-CBC3-4323-9603-4E154232252B}" type="pres">
      <dgm:prSet presAssocID="{8226C4BA-D194-4085-B6B4-3433ED13A7C6}" presName="parentLeftMargin" presStyleLbl="node1" presStyleIdx="0" presStyleCnt="6"/>
      <dgm:spPr/>
    </dgm:pt>
    <dgm:pt modelId="{9D395189-C5D4-43C4-8BBB-7863BE5F2448}" type="pres">
      <dgm:prSet presAssocID="{8226C4BA-D194-4085-B6B4-3433ED13A7C6}" presName="parentText" presStyleLbl="node1" presStyleIdx="1" presStyleCnt="6" custScaleX="136945">
        <dgm:presLayoutVars>
          <dgm:chMax val="0"/>
          <dgm:bulletEnabled val="1"/>
        </dgm:presLayoutVars>
      </dgm:prSet>
      <dgm:spPr/>
    </dgm:pt>
    <dgm:pt modelId="{29ECF8FF-8541-41C6-89E3-96ADBD20D261}" type="pres">
      <dgm:prSet presAssocID="{8226C4BA-D194-4085-B6B4-3433ED13A7C6}" presName="negativeSpace" presStyleCnt="0"/>
      <dgm:spPr/>
    </dgm:pt>
    <dgm:pt modelId="{D52B3E6A-482B-4D95-9E7F-FB7B13857BF2}" type="pres">
      <dgm:prSet presAssocID="{8226C4BA-D194-4085-B6B4-3433ED13A7C6}" presName="childText" presStyleLbl="conFgAcc1" presStyleIdx="1" presStyleCnt="6">
        <dgm:presLayoutVars>
          <dgm:bulletEnabled val="1"/>
        </dgm:presLayoutVars>
      </dgm:prSet>
      <dgm:spPr/>
    </dgm:pt>
    <dgm:pt modelId="{455C5C6C-8D7D-48C3-B8C0-599C5BB1B060}" type="pres">
      <dgm:prSet presAssocID="{2E157E6B-727B-430B-BA80-F5BFD704F6A6}" presName="spaceBetweenRectangles" presStyleCnt="0"/>
      <dgm:spPr/>
    </dgm:pt>
    <dgm:pt modelId="{9687DA7D-361C-4279-9867-472FF76B3907}" type="pres">
      <dgm:prSet presAssocID="{82BC5AA6-23C9-46DA-A493-C3DE43262B71}" presName="parentLin" presStyleCnt="0"/>
      <dgm:spPr/>
    </dgm:pt>
    <dgm:pt modelId="{79AE22CA-A2F5-4E6C-8591-4189E82E7D3F}" type="pres">
      <dgm:prSet presAssocID="{82BC5AA6-23C9-46DA-A493-C3DE43262B71}" presName="parentLeftMargin" presStyleLbl="node1" presStyleIdx="1" presStyleCnt="6"/>
      <dgm:spPr/>
    </dgm:pt>
    <dgm:pt modelId="{8323B0C1-DD41-4837-9BDA-4033283B96D0}" type="pres">
      <dgm:prSet presAssocID="{82BC5AA6-23C9-46DA-A493-C3DE43262B71}" presName="parentText" presStyleLbl="node1" presStyleIdx="2" presStyleCnt="6" custScaleX="140989" custLinFactNeighborX="727" custLinFactNeighborY="-4644">
        <dgm:presLayoutVars>
          <dgm:chMax val="0"/>
          <dgm:bulletEnabled val="1"/>
        </dgm:presLayoutVars>
      </dgm:prSet>
      <dgm:spPr/>
    </dgm:pt>
    <dgm:pt modelId="{74A7E4E8-3C94-4A9B-89CD-9ABA56910739}" type="pres">
      <dgm:prSet presAssocID="{82BC5AA6-23C9-46DA-A493-C3DE43262B71}" presName="negativeSpace" presStyleCnt="0"/>
      <dgm:spPr/>
    </dgm:pt>
    <dgm:pt modelId="{7CE509C8-B9FD-4586-9F22-E914FB82FCED}" type="pres">
      <dgm:prSet presAssocID="{82BC5AA6-23C9-46DA-A493-C3DE43262B71}" presName="childText" presStyleLbl="conFgAcc1" presStyleIdx="2" presStyleCnt="6">
        <dgm:presLayoutVars>
          <dgm:bulletEnabled val="1"/>
        </dgm:presLayoutVars>
      </dgm:prSet>
      <dgm:spPr/>
    </dgm:pt>
    <dgm:pt modelId="{E4374B20-3081-49A1-BB4D-7A517AA86E08}" type="pres">
      <dgm:prSet presAssocID="{49B71012-0663-4F9E-867B-B499C8FB45DB}" presName="spaceBetweenRectangles" presStyleCnt="0"/>
      <dgm:spPr/>
    </dgm:pt>
    <dgm:pt modelId="{527529EE-D880-4902-90B0-C38F3845AEE4}" type="pres">
      <dgm:prSet presAssocID="{5D777F10-51CB-4DA8-901F-4D6B654433AC}" presName="parentLin" presStyleCnt="0"/>
      <dgm:spPr/>
    </dgm:pt>
    <dgm:pt modelId="{78E59A0D-97A3-45E5-B475-0BEE641471F8}" type="pres">
      <dgm:prSet presAssocID="{5D777F10-51CB-4DA8-901F-4D6B654433AC}" presName="parentLeftMargin" presStyleLbl="node1" presStyleIdx="2" presStyleCnt="6"/>
      <dgm:spPr/>
    </dgm:pt>
    <dgm:pt modelId="{52A8566A-805C-4AE4-B5DC-AA690C86FB5E}" type="pres">
      <dgm:prSet presAssocID="{5D777F10-51CB-4DA8-901F-4D6B654433AC}" presName="parentText" presStyleLbl="node1" presStyleIdx="3" presStyleCnt="6" custScaleX="140106">
        <dgm:presLayoutVars>
          <dgm:chMax val="0"/>
          <dgm:bulletEnabled val="1"/>
        </dgm:presLayoutVars>
      </dgm:prSet>
      <dgm:spPr/>
    </dgm:pt>
    <dgm:pt modelId="{64445D46-6338-4B28-97BE-6F722CEBC400}" type="pres">
      <dgm:prSet presAssocID="{5D777F10-51CB-4DA8-901F-4D6B654433AC}" presName="negativeSpace" presStyleCnt="0"/>
      <dgm:spPr/>
    </dgm:pt>
    <dgm:pt modelId="{76DE5D5C-0A2E-4BCF-A658-0994B50D1BA3}" type="pres">
      <dgm:prSet presAssocID="{5D777F10-51CB-4DA8-901F-4D6B654433AC}" presName="childText" presStyleLbl="conFgAcc1" presStyleIdx="3" presStyleCnt="6">
        <dgm:presLayoutVars>
          <dgm:bulletEnabled val="1"/>
        </dgm:presLayoutVars>
      </dgm:prSet>
      <dgm:spPr/>
    </dgm:pt>
    <dgm:pt modelId="{46FDDD84-9522-440D-B4AA-3AE2BBBC5678}" type="pres">
      <dgm:prSet presAssocID="{24B1F826-EF11-416C-BF7C-0A77EA0D3036}" presName="spaceBetweenRectangles" presStyleCnt="0"/>
      <dgm:spPr/>
    </dgm:pt>
    <dgm:pt modelId="{B47B909E-E9DC-4AE6-8662-4AE19DB7AB81}" type="pres">
      <dgm:prSet presAssocID="{29E7A955-071D-4719-B060-122762241575}" presName="parentLin" presStyleCnt="0"/>
      <dgm:spPr/>
    </dgm:pt>
    <dgm:pt modelId="{0C0867DC-EB10-4CD8-BD73-9E4E1C5043EA}" type="pres">
      <dgm:prSet presAssocID="{29E7A955-071D-4719-B060-122762241575}" presName="parentLeftMargin" presStyleLbl="node1" presStyleIdx="3" presStyleCnt="6"/>
      <dgm:spPr/>
    </dgm:pt>
    <dgm:pt modelId="{3133E447-AB7E-4F93-8CE1-00C75DBD4DEA}" type="pres">
      <dgm:prSet presAssocID="{29E7A955-071D-4719-B060-122762241575}" presName="parentText" presStyleLbl="node1" presStyleIdx="4" presStyleCnt="6" custScaleX="138920" custLinFactNeighborX="1074" custLinFactNeighborY="2448">
        <dgm:presLayoutVars>
          <dgm:chMax val="0"/>
          <dgm:bulletEnabled val="1"/>
        </dgm:presLayoutVars>
      </dgm:prSet>
      <dgm:spPr/>
    </dgm:pt>
    <dgm:pt modelId="{8DAD34AB-F5E1-429D-A27A-416227181131}" type="pres">
      <dgm:prSet presAssocID="{29E7A955-071D-4719-B060-122762241575}" presName="negativeSpace" presStyleCnt="0"/>
      <dgm:spPr/>
    </dgm:pt>
    <dgm:pt modelId="{96210EC9-8B0C-4170-9BD7-05080E061697}" type="pres">
      <dgm:prSet presAssocID="{29E7A955-071D-4719-B060-122762241575}" presName="childText" presStyleLbl="conFgAcc1" presStyleIdx="4" presStyleCnt="6">
        <dgm:presLayoutVars>
          <dgm:bulletEnabled val="1"/>
        </dgm:presLayoutVars>
      </dgm:prSet>
      <dgm:spPr/>
    </dgm:pt>
    <dgm:pt modelId="{DB15D6F1-AD4A-4873-ABD5-61316315C84C}" type="pres">
      <dgm:prSet presAssocID="{6FC27891-6718-452B-9226-BEF67958134F}" presName="spaceBetweenRectangles" presStyleCnt="0"/>
      <dgm:spPr/>
    </dgm:pt>
    <dgm:pt modelId="{62870E27-36A8-445E-B3FC-256733506D34}" type="pres">
      <dgm:prSet presAssocID="{9D3CEBCB-4022-487D-A0D7-291BF342ECC6}" presName="parentLin" presStyleCnt="0"/>
      <dgm:spPr/>
    </dgm:pt>
    <dgm:pt modelId="{0144E267-6E86-4306-A33F-26682F7C9E30}" type="pres">
      <dgm:prSet presAssocID="{9D3CEBCB-4022-487D-A0D7-291BF342ECC6}" presName="parentLeftMargin" presStyleLbl="node1" presStyleIdx="4" presStyleCnt="6"/>
      <dgm:spPr/>
    </dgm:pt>
    <dgm:pt modelId="{467505BE-AB4E-4966-815F-9B8B7A815327}" type="pres">
      <dgm:prSet presAssocID="{9D3CEBCB-4022-487D-A0D7-291BF342ECC6}" presName="parentText" presStyleLbl="node1" presStyleIdx="5" presStyleCnt="6" custScaleX="139872">
        <dgm:presLayoutVars>
          <dgm:chMax val="0"/>
          <dgm:bulletEnabled val="1"/>
        </dgm:presLayoutVars>
      </dgm:prSet>
      <dgm:spPr/>
    </dgm:pt>
    <dgm:pt modelId="{0BE8E81E-99E6-46EF-8684-9763CCEF1F25}" type="pres">
      <dgm:prSet presAssocID="{9D3CEBCB-4022-487D-A0D7-291BF342ECC6}" presName="negativeSpace" presStyleCnt="0"/>
      <dgm:spPr/>
    </dgm:pt>
    <dgm:pt modelId="{04837F3B-019F-4887-82B7-5B5688E91BB3}" type="pres">
      <dgm:prSet presAssocID="{9D3CEBCB-4022-487D-A0D7-291BF342ECC6}" presName="childText" presStyleLbl="conFgAcc1" presStyleIdx="5" presStyleCnt="6">
        <dgm:presLayoutVars>
          <dgm:bulletEnabled val="1"/>
        </dgm:presLayoutVars>
      </dgm:prSet>
      <dgm:spPr/>
    </dgm:pt>
  </dgm:ptLst>
  <dgm:cxnLst>
    <dgm:cxn modelId="{C9DE580B-D3D0-4118-9285-5E91B1526DFB}" srcId="{75989FD4-11DD-4164-BAFB-50AFD24B0AF7}" destId="{8226C4BA-D194-4085-B6B4-3433ED13A7C6}" srcOrd="1" destOrd="0" parTransId="{0010A494-86B0-4519-87E8-91687E75046A}" sibTransId="{2E157E6B-727B-430B-BA80-F5BFD704F6A6}"/>
    <dgm:cxn modelId="{7ADDC915-8459-4082-8A45-8EAC373F251D}" type="presOf" srcId="{82BC5AA6-23C9-46DA-A493-C3DE43262B71}" destId="{79AE22CA-A2F5-4E6C-8591-4189E82E7D3F}" srcOrd="0" destOrd="0" presId="urn:microsoft.com/office/officeart/2005/8/layout/list1"/>
    <dgm:cxn modelId="{7BD78F1D-7C55-4D84-84B0-CAE209A15E2E}" srcId="{75989FD4-11DD-4164-BAFB-50AFD24B0AF7}" destId="{82BC5AA6-23C9-46DA-A493-C3DE43262B71}" srcOrd="2" destOrd="0" parTransId="{C8547FB0-E740-4290-9AE3-2317D2571862}" sibTransId="{49B71012-0663-4F9E-867B-B499C8FB45DB}"/>
    <dgm:cxn modelId="{0C7C8425-0303-4D9F-A841-BA3EFBDE84A2}" type="presOf" srcId="{9D3CEBCB-4022-487D-A0D7-291BF342ECC6}" destId="{467505BE-AB4E-4966-815F-9B8B7A815327}" srcOrd="1" destOrd="0" presId="urn:microsoft.com/office/officeart/2005/8/layout/list1"/>
    <dgm:cxn modelId="{A6C73A26-81A5-4EB7-9EF4-A0D9AB2A812A}" srcId="{75989FD4-11DD-4164-BAFB-50AFD24B0AF7}" destId="{9D3CEBCB-4022-487D-A0D7-291BF342ECC6}" srcOrd="5" destOrd="0" parTransId="{CFDC127F-DF96-4FF8-97B2-6AFAB77B4796}" sibTransId="{68AEF81F-F455-42AF-BA62-79C19189F3F5}"/>
    <dgm:cxn modelId="{C8B8EC63-DBD6-4864-B598-B8B940E470B5}" type="presOf" srcId="{75989FD4-11DD-4164-BAFB-50AFD24B0AF7}" destId="{5BE4BCAA-5B92-4E9E-9D43-942911EDC675}" srcOrd="0" destOrd="0" presId="urn:microsoft.com/office/officeart/2005/8/layout/list1"/>
    <dgm:cxn modelId="{053A2A79-D0BA-41F4-873E-693B3CCF9F24}" srcId="{75989FD4-11DD-4164-BAFB-50AFD24B0AF7}" destId="{29E7A955-071D-4719-B060-122762241575}" srcOrd="4" destOrd="0" parTransId="{807A2B84-D5AB-4310-9B1C-0ACEB668D21F}" sibTransId="{6FC27891-6718-452B-9226-BEF67958134F}"/>
    <dgm:cxn modelId="{7020228B-AB09-47B6-A0CC-974D772D5DB0}" type="presOf" srcId="{B60BF5B7-6FD0-42BE-9967-2797DC656F1F}" destId="{8B32CC49-F3A6-4E71-A636-FE4C41245D39}" srcOrd="0" destOrd="0" presId="urn:microsoft.com/office/officeart/2005/8/layout/list1"/>
    <dgm:cxn modelId="{226B489F-468A-46D7-83C2-BE0E9EA0CBA6}" type="presOf" srcId="{9D3CEBCB-4022-487D-A0D7-291BF342ECC6}" destId="{0144E267-6E86-4306-A33F-26682F7C9E30}" srcOrd="0" destOrd="0" presId="urn:microsoft.com/office/officeart/2005/8/layout/list1"/>
    <dgm:cxn modelId="{C0B09AA1-DBC2-4DA5-9F33-B4C37BD32F15}" type="presOf" srcId="{29E7A955-071D-4719-B060-122762241575}" destId="{0C0867DC-EB10-4CD8-BD73-9E4E1C5043EA}" srcOrd="0" destOrd="0" presId="urn:microsoft.com/office/officeart/2005/8/layout/list1"/>
    <dgm:cxn modelId="{BF1622AB-B499-4C7C-9BC7-97AAA925FA73}" type="presOf" srcId="{29E7A955-071D-4719-B060-122762241575}" destId="{3133E447-AB7E-4F93-8CE1-00C75DBD4DEA}" srcOrd="1" destOrd="0" presId="urn:microsoft.com/office/officeart/2005/8/layout/list1"/>
    <dgm:cxn modelId="{45DB8BAF-D7A2-4847-BC08-2DF542113EFB}" type="presOf" srcId="{8226C4BA-D194-4085-B6B4-3433ED13A7C6}" destId="{9D395189-C5D4-43C4-8BBB-7863BE5F2448}" srcOrd="1" destOrd="0" presId="urn:microsoft.com/office/officeart/2005/8/layout/list1"/>
    <dgm:cxn modelId="{11607FB5-7F10-4C51-B161-49960B904E54}" type="presOf" srcId="{82BC5AA6-23C9-46DA-A493-C3DE43262B71}" destId="{8323B0C1-DD41-4837-9BDA-4033283B96D0}" srcOrd="1" destOrd="0" presId="urn:microsoft.com/office/officeart/2005/8/layout/list1"/>
    <dgm:cxn modelId="{137171B7-C4D6-4B2F-85BB-71125CBDDDD6}" srcId="{75989FD4-11DD-4164-BAFB-50AFD24B0AF7}" destId="{B60BF5B7-6FD0-42BE-9967-2797DC656F1F}" srcOrd="0" destOrd="0" parTransId="{FF2514A1-3E53-4037-BF95-924E3BCD7F7A}" sibTransId="{DD9FB72B-EDC4-4713-873D-251CB1D7FF25}"/>
    <dgm:cxn modelId="{1D2C4FC1-C4DB-4714-BFC7-095BCC0B1849}" srcId="{75989FD4-11DD-4164-BAFB-50AFD24B0AF7}" destId="{5D777F10-51CB-4DA8-901F-4D6B654433AC}" srcOrd="3" destOrd="0" parTransId="{13CECD10-CC7C-4EF1-A810-6F08C3E101EC}" sibTransId="{24B1F826-EF11-416C-BF7C-0A77EA0D3036}"/>
    <dgm:cxn modelId="{8DA79FCD-35CB-48C6-A2FC-4D925BBCEA8F}" type="presOf" srcId="{B60BF5B7-6FD0-42BE-9967-2797DC656F1F}" destId="{CA9CB086-AE14-4F55-8A84-5AEA3B8F73C2}" srcOrd="1" destOrd="0" presId="urn:microsoft.com/office/officeart/2005/8/layout/list1"/>
    <dgm:cxn modelId="{3832A0D2-8EE4-445F-B085-C2BF04129B4F}" type="presOf" srcId="{5D777F10-51CB-4DA8-901F-4D6B654433AC}" destId="{52A8566A-805C-4AE4-B5DC-AA690C86FB5E}" srcOrd="1" destOrd="0" presId="urn:microsoft.com/office/officeart/2005/8/layout/list1"/>
    <dgm:cxn modelId="{05E505E7-B217-4BDF-AFD7-C181C01035B9}" type="presOf" srcId="{8226C4BA-D194-4085-B6B4-3433ED13A7C6}" destId="{40AAE3D0-CBC3-4323-9603-4E154232252B}" srcOrd="0" destOrd="0" presId="urn:microsoft.com/office/officeart/2005/8/layout/list1"/>
    <dgm:cxn modelId="{0370D3E7-F1C5-4E72-AB6C-191D8BB56C88}" type="presOf" srcId="{5D777F10-51CB-4DA8-901F-4D6B654433AC}" destId="{78E59A0D-97A3-45E5-B475-0BEE641471F8}" srcOrd="0" destOrd="0" presId="urn:microsoft.com/office/officeart/2005/8/layout/list1"/>
    <dgm:cxn modelId="{1F9581E8-D2FF-4795-A471-AA5F7CC37593}" srcId="{9D3CEBCB-4022-487D-A0D7-291BF342ECC6}" destId="{3AA3B1B4-957D-45D8-ABBC-888B8A6E6B41}" srcOrd="0" destOrd="0" parTransId="{C3655F81-A732-4AB3-9D46-C276D33E6D46}" sibTransId="{102D860D-8498-49C3-8479-793B80BFAD08}"/>
    <dgm:cxn modelId="{913BC0FE-812E-4775-A804-460515202DA7}" type="presOf" srcId="{3AA3B1B4-957D-45D8-ABBC-888B8A6E6B41}" destId="{04837F3B-019F-4887-82B7-5B5688E91BB3}" srcOrd="0" destOrd="0" presId="urn:microsoft.com/office/officeart/2005/8/layout/list1"/>
    <dgm:cxn modelId="{EF7B4DBF-07C8-44FB-86EA-7247CFF7C056}" type="presParOf" srcId="{5BE4BCAA-5B92-4E9E-9D43-942911EDC675}" destId="{9B8448FD-9722-4A8E-A02F-1B1178B9ED86}" srcOrd="0" destOrd="0" presId="urn:microsoft.com/office/officeart/2005/8/layout/list1"/>
    <dgm:cxn modelId="{A11ABB4E-1013-4848-8377-E3D2C563BA82}" type="presParOf" srcId="{9B8448FD-9722-4A8E-A02F-1B1178B9ED86}" destId="{8B32CC49-F3A6-4E71-A636-FE4C41245D39}" srcOrd="0" destOrd="0" presId="urn:microsoft.com/office/officeart/2005/8/layout/list1"/>
    <dgm:cxn modelId="{9A7B2A50-E859-42A7-9BF8-3117DC0D6C25}" type="presParOf" srcId="{9B8448FD-9722-4A8E-A02F-1B1178B9ED86}" destId="{CA9CB086-AE14-4F55-8A84-5AEA3B8F73C2}" srcOrd="1" destOrd="0" presId="urn:microsoft.com/office/officeart/2005/8/layout/list1"/>
    <dgm:cxn modelId="{E4A1993B-520A-4534-BDE1-C0CF61BD9C8A}" type="presParOf" srcId="{5BE4BCAA-5B92-4E9E-9D43-942911EDC675}" destId="{F357002A-6F94-4234-9D94-0033F87B1AF1}" srcOrd="1" destOrd="0" presId="urn:microsoft.com/office/officeart/2005/8/layout/list1"/>
    <dgm:cxn modelId="{B0DA48A1-43A2-4059-88DE-8B80655E5C08}" type="presParOf" srcId="{5BE4BCAA-5B92-4E9E-9D43-942911EDC675}" destId="{01251A2E-27DE-48CE-A0A6-01E00730DC8D}" srcOrd="2" destOrd="0" presId="urn:microsoft.com/office/officeart/2005/8/layout/list1"/>
    <dgm:cxn modelId="{83406D13-FB13-4BB5-8823-823455D7FFF9}" type="presParOf" srcId="{5BE4BCAA-5B92-4E9E-9D43-942911EDC675}" destId="{8044CFA4-85A2-4690-8451-7D42EB9DCB13}" srcOrd="3" destOrd="0" presId="urn:microsoft.com/office/officeart/2005/8/layout/list1"/>
    <dgm:cxn modelId="{ABF8901F-5A53-4327-BCC0-90C3C7B8F0E6}" type="presParOf" srcId="{5BE4BCAA-5B92-4E9E-9D43-942911EDC675}" destId="{37FE0A86-C116-4C0D-A20B-6E3BC948F890}" srcOrd="4" destOrd="0" presId="urn:microsoft.com/office/officeart/2005/8/layout/list1"/>
    <dgm:cxn modelId="{111AC613-DDA1-4012-A473-25315DDBFC98}" type="presParOf" srcId="{37FE0A86-C116-4C0D-A20B-6E3BC948F890}" destId="{40AAE3D0-CBC3-4323-9603-4E154232252B}" srcOrd="0" destOrd="0" presId="urn:microsoft.com/office/officeart/2005/8/layout/list1"/>
    <dgm:cxn modelId="{46041FFD-CA3F-4D49-A2CA-A1E0B7EE076B}" type="presParOf" srcId="{37FE0A86-C116-4C0D-A20B-6E3BC948F890}" destId="{9D395189-C5D4-43C4-8BBB-7863BE5F2448}" srcOrd="1" destOrd="0" presId="urn:microsoft.com/office/officeart/2005/8/layout/list1"/>
    <dgm:cxn modelId="{2D166913-5455-45F5-BA0C-066846866F71}" type="presParOf" srcId="{5BE4BCAA-5B92-4E9E-9D43-942911EDC675}" destId="{29ECF8FF-8541-41C6-89E3-96ADBD20D261}" srcOrd="5" destOrd="0" presId="urn:microsoft.com/office/officeart/2005/8/layout/list1"/>
    <dgm:cxn modelId="{D43230A9-2323-4BBF-8CF3-E452FFD08763}" type="presParOf" srcId="{5BE4BCAA-5B92-4E9E-9D43-942911EDC675}" destId="{D52B3E6A-482B-4D95-9E7F-FB7B13857BF2}" srcOrd="6" destOrd="0" presId="urn:microsoft.com/office/officeart/2005/8/layout/list1"/>
    <dgm:cxn modelId="{7B98354F-51D5-425B-B1B5-B82C94371E7F}" type="presParOf" srcId="{5BE4BCAA-5B92-4E9E-9D43-942911EDC675}" destId="{455C5C6C-8D7D-48C3-B8C0-599C5BB1B060}" srcOrd="7" destOrd="0" presId="urn:microsoft.com/office/officeart/2005/8/layout/list1"/>
    <dgm:cxn modelId="{94C9E0C5-1FB9-459C-8C57-58BE070B0B97}" type="presParOf" srcId="{5BE4BCAA-5B92-4E9E-9D43-942911EDC675}" destId="{9687DA7D-361C-4279-9867-472FF76B3907}" srcOrd="8" destOrd="0" presId="urn:microsoft.com/office/officeart/2005/8/layout/list1"/>
    <dgm:cxn modelId="{549A309A-FB62-4009-AEA3-896B4803F1C9}" type="presParOf" srcId="{9687DA7D-361C-4279-9867-472FF76B3907}" destId="{79AE22CA-A2F5-4E6C-8591-4189E82E7D3F}" srcOrd="0" destOrd="0" presId="urn:microsoft.com/office/officeart/2005/8/layout/list1"/>
    <dgm:cxn modelId="{9E88B76E-79C5-425D-9A0D-9DF438E13150}" type="presParOf" srcId="{9687DA7D-361C-4279-9867-472FF76B3907}" destId="{8323B0C1-DD41-4837-9BDA-4033283B96D0}" srcOrd="1" destOrd="0" presId="urn:microsoft.com/office/officeart/2005/8/layout/list1"/>
    <dgm:cxn modelId="{6AF16DC5-DCE8-4A92-8E9D-1D792DAB35CE}" type="presParOf" srcId="{5BE4BCAA-5B92-4E9E-9D43-942911EDC675}" destId="{74A7E4E8-3C94-4A9B-89CD-9ABA56910739}" srcOrd="9" destOrd="0" presId="urn:microsoft.com/office/officeart/2005/8/layout/list1"/>
    <dgm:cxn modelId="{C2F42EB7-B851-4749-A17B-1B271B995E22}" type="presParOf" srcId="{5BE4BCAA-5B92-4E9E-9D43-942911EDC675}" destId="{7CE509C8-B9FD-4586-9F22-E914FB82FCED}" srcOrd="10" destOrd="0" presId="urn:microsoft.com/office/officeart/2005/8/layout/list1"/>
    <dgm:cxn modelId="{A8DBAFA4-C268-4AB1-B93A-59698316AF6F}" type="presParOf" srcId="{5BE4BCAA-5B92-4E9E-9D43-942911EDC675}" destId="{E4374B20-3081-49A1-BB4D-7A517AA86E08}" srcOrd="11" destOrd="0" presId="urn:microsoft.com/office/officeart/2005/8/layout/list1"/>
    <dgm:cxn modelId="{242839D6-DADA-41C5-88CA-4ADD0682B6CD}" type="presParOf" srcId="{5BE4BCAA-5B92-4E9E-9D43-942911EDC675}" destId="{527529EE-D880-4902-90B0-C38F3845AEE4}" srcOrd="12" destOrd="0" presId="urn:microsoft.com/office/officeart/2005/8/layout/list1"/>
    <dgm:cxn modelId="{5A358D2B-A1A1-44BE-80CE-67FD9197333E}" type="presParOf" srcId="{527529EE-D880-4902-90B0-C38F3845AEE4}" destId="{78E59A0D-97A3-45E5-B475-0BEE641471F8}" srcOrd="0" destOrd="0" presId="urn:microsoft.com/office/officeart/2005/8/layout/list1"/>
    <dgm:cxn modelId="{2D65A80F-8AFA-4400-967B-01F03A4E0AE0}" type="presParOf" srcId="{527529EE-D880-4902-90B0-C38F3845AEE4}" destId="{52A8566A-805C-4AE4-B5DC-AA690C86FB5E}" srcOrd="1" destOrd="0" presId="urn:microsoft.com/office/officeart/2005/8/layout/list1"/>
    <dgm:cxn modelId="{2989F0A7-6221-491C-8FE2-BDC195ABD9F3}" type="presParOf" srcId="{5BE4BCAA-5B92-4E9E-9D43-942911EDC675}" destId="{64445D46-6338-4B28-97BE-6F722CEBC400}" srcOrd="13" destOrd="0" presId="urn:microsoft.com/office/officeart/2005/8/layout/list1"/>
    <dgm:cxn modelId="{49B7F0EB-7E59-4F00-85FB-8953E81AC89C}" type="presParOf" srcId="{5BE4BCAA-5B92-4E9E-9D43-942911EDC675}" destId="{76DE5D5C-0A2E-4BCF-A658-0994B50D1BA3}" srcOrd="14" destOrd="0" presId="urn:microsoft.com/office/officeart/2005/8/layout/list1"/>
    <dgm:cxn modelId="{30089401-50D9-40FC-BC3D-7225F3169F99}" type="presParOf" srcId="{5BE4BCAA-5B92-4E9E-9D43-942911EDC675}" destId="{46FDDD84-9522-440D-B4AA-3AE2BBBC5678}" srcOrd="15" destOrd="0" presId="urn:microsoft.com/office/officeart/2005/8/layout/list1"/>
    <dgm:cxn modelId="{5CC2399A-752E-451C-9D28-EC8944F00387}" type="presParOf" srcId="{5BE4BCAA-5B92-4E9E-9D43-942911EDC675}" destId="{B47B909E-E9DC-4AE6-8662-4AE19DB7AB81}" srcOrd="16" destOrd="0" presId="urn:microsoft.com/office/officeart/2005/8/layout/list1"/>
    <dgm:cxn modelId="{B01C1AB4-23B0-4BC5-B259-25D38CB5238C}" type="presParOf" srcId="{B47B909E-E9DC-4AE6-8662-4AE19DB7AB81}" destId="{0C0867DC-EB10-4CD8-BD73-9E4E1C5043EA}" srcOrd="0" destOrd="0" presId="urn:microsoft.com/office/officeart/2005/8/layout/list1"/>
    <dgm:cxn modelId="{6FF67079-80D5-4A3E-8AC9-1EE02B165BA2}" type="presParOf" srcId="{B47B909E-E9DC-4AE6-8662-4AE19DB7AB81}" destId="{3133E447-AB7E-4F93-8CE1-00C75DBD4DEA}" srcOrd="1" destOrd="0" presId="urn:microsoft.com/office/officeart/2005/8/layout/list1"/>
    <dgm:cxn modelId="{6BAC45E3-77A5-4646-9609-E411B7747429}" type="presParOf" srcId="{5BE4BCAA-5B92-4E9E-9D43-942911EDC675}" destId="{8DAD34AB-F5E1-429D-A27A-416227181131}" srcOrd="17" destOrd="0" presId="urn:microsoft.com/office/officeart/2005/8/layout/list1"/>
    <dgm:cxn modelId="{384EB325-296D-4F5F-9C4D-AE7D8294D311}" type="presParOf" srcId="{5BE4BCAA-5B92-4E9E-9D43-942911EDC675}" destId="{96210EC9-8B0C-4170-9BD7-05080E061697}" srcOrd="18" destOrd="0" presId="urn:microsoft.com/office/officeart/2005/8/layout/list1"/>
    <dgm:cxn modelId="{432879A2-A0A5-43DA-8F3C-AEC4F947983B}" type="presParOf" srcId="{5BE4BCAA-5B92-4E9E-9D43-942911EDC675}" destId="{DB15D6F1-AD4A-4873-ABD5-61316315C84C}" srcOrd="19" destOrd="0" presId="urn:microsoft.com/office/officeart/2005/8/layout/list1"/>
    <dgm:cxn modelId="{F079657A-5874-4452-A9CC-BA4DE8D44700}" type="presParOf" srcId="{5BE4BCAA-5B92-4E9E-9D43-942911EDC675}" destId="{62870E27-36A8-445E-B3FC-256733506D34}" srcOrd="20" destOrd="0" presId="urn:microsoft.com/office/officeart/2005/8/layout/list1"/>
    <dgm:cxn modelId="{25911286-86FA-454C-9622-910004592ACD}" type="presParOf" srcId="{62870E27-36A8-445E-B3FC-256733506D34}" destId="{0144E267-6E86-4306-A33F-26682F7C9E30}" srcOrd="0" destOrd="0" presId="urn:microsoft.com/office/officeart/2005/8/layout/list1"/>
    <dgm:cxn modelId="{A178A51A-2B22-47D2-BDBE-15309DF0B090}" type="presParOf" srcId="{62870E27-36A8-445E-B3FC-256733506D34}" destId="{467505BE-AB4E-4966-815F-9B8B7A815327}" srcOrd="1" destOrd="0" presId="urn:microsoft.com/office/officeart/2005/8/layout/list1"/>
    <dgm:cxn modelId="{EB82DF71-CB98-40B2-968B-496FCAB6319B}" type="presParOf" srcId="{5BE4BCAA-5B92-4E9E-9D43-942911EDC675}" destId="{0BE8E81E-99E6-46EF-8684-9763CCEF1F25}" srcOrd="21" destOrd="0" presId="urn:microsoft.com/office/officeart/2005/8/layout/list1"/>
    <dgm:cxn modelId="{602FEB42-6178-4040-9702-4D5E10EA2AB8}" type="presParOf" srcId="{5BE4BCAA-5B92-4E9E-9D43-942911EDC675}" destId="{04837F3B-019F-4887-82B7-5B5688E91BB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9DAA0-D189-4087-A68E-2B9201577A9A}"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1009441F-4B54-40FB-8F24-FB0054B89D4D}">
      <dgm:prSet custT="1"/>
      <dgm:spPr/>
      <dgm:t>
        <a:bodyPr/>
        <a:lstStyle/>
        <a:p>
          <a:r>
            <a:rPr lang="sr-Cyrl-RS" sz="2600" dirty="0"/>
            <a:t>Одредбе о међународном стечају се имају применити:</a:t>
          </a:r>
          <a:endParaRPr lang="en-US" sz="2600" dirty="0"/>
        </a:p>
      </dgm:t>
    </dgm:pt>
    <dgm:pt modelId="{2DA645B6-C46F-4DC8-B036-822D25BA520A}" type="parTrans" cxnId="{ED1BC4E6-707E-483A-9702-698BED78DF50}">
      <dgm:prSet/>
      <dgm:spPr/>
      <dgm:t>
        <a:bodyPr/>
        <a:lstStyle/>
        <a:p>
          <a:endParaRPr lang="en-US"/>
        </a:p>
      </dgm:t>
    </dgm:pt>
    <dgm:pt modelId="{B94ED9D4-2615-464F-B776-342A139A6182}" type="sibTrans" cxnId="{ED1BC4E6-707E-483A-9702-698BED78DF50}">
      <dgm:prSet/>
      <dgm:spPr/>
      <dgm:t>
        <a:bodyPr/>
        <a:lstStyle/>
        <a:p>
          <a:endParaRPr lang="en-US"/>
        </a:p>
      </dgm:t>
    </dgm:pt>
    <dgm:pt modelId="{65E9FFCE-7756-40DA-9E1A-C8695380AB23}">
      <dgm:prSet custT="1"/>
      <dgm:spPr/>
      <dgm:t>
        <a:bodyPr/>
        <a:lstStyle/>
        <a:p>
          <a:r>
            <a:rPr lang="sr-Cyrl-RS" sz="2200" dirty="0"/>
            <a:t>Ако страни суд или други орган (страни представник) затраже помоћ од домаћег суда у вези са страним стечајним поступком</a:t>
          </a:r>
          <a:endParaRPr lang="en-US" sz="2200" dirty="0"/>
        </a:p>
      </dgm:t>
    </dgm:pt>
    <dgm:pt modelId="{0A8B91E5-2239-454B-AD4C-8B696C16520C}" type="parTrans" cxnId="{EE98B686-45E1-42DF-9C9B-8E590EA0B656}">
      <dgm:prSet/>
      <dgm:spPr/>
      <dgm:t>
        <a:bodyPr/>
        <a:lstStyle/>
        <a:p>
          <a:endParaRPr lang="en-US"/>
        </a:p>
      </dgm:t>
    </dgm:pt>
    <dgm:pt modelId="{AE561CB1-1C6A-4386-85D2-4DA2C696E25F}" type="sibTrans" cxnId="{EE98B686-45E1-42DF-9C9B-8E590EA0B656}">
      <dgm:prSet/>
      <dgm:spPr/>
      <dgm:t>
        <a:bodyPr/>
        <a:lstStyle/>
        <a:p>
          <a:endParaRPr lang="en-US"/>
        </a:p>
      </dgm:t>
    </dgm:pt>
    <dgm:pt modelId="{99FA6CCC-4531-4B84-99E2-2C81E156A0F0}">
      <dgm:prSet custT="1"/>
      <dgm:spPr/>
      <dgm:t>
        <a:bodyPr/>
        <a:lstStyle/>
        <a:p>
          <a:r>
            <a:rPr lang="sr-Cyrl-RS" sz="2200" dirty="0"/>
            <a:t>Ако домаћи суд или стечајни управник затраже помоћ у страној држави у вези са домаћим стечајним поступком</a:t>
          </a:r>
          <a:endParaRPr lang="en-US" sz="2200" dirty="0"/>
        </a:p>
      </dgm:t>
    </dgm:pt>
    <dgm:pt modelId="{54A87358-04FD-4022-922E-68977260413E}" type="parTrans" cxnId="{351F93B1-94FD-41E3-95C6-8065AF544BC0}">
      <dgm:prSet/>
      <dgm:spPr/>
      <dgm:t>
        <a:bodyPr/>
        <a:lstStyle/>
        <a:p>
          <a:endParaRPr lang="en-US"/>
        </a:p>
      </dgm:t>
    </dgm:pt>
    <dgm:pt modelId="{0D893756-64F3-486C-89AC-A489D49B1F4C}" type="sibTrans" cxnId="{351F93B1-94FD-41E3-95C6-8065AF544BC0}">
      <dgm:prSet/>
      <dgm:spPr/>
      <dgm:t>
        <a:bodyPr/>
        <a:lstStyle/>
        <a:p>
          <a:endParaRPr lang="en-US"/>
        </a:p>
      </dgm:t>
    </dgm:pt>
    <dgm:pt modelId="{9F4F590F-AD69-4333-AC27-2B26C4634B51}">
      <dgm:prSet custT="1"/>
      <dgm:spPr/>
      <dgm:t>
        <a:bodyPr/>
        <a:lstStyle/>
        <a:p>
          <a:r>
            <a:rPr lang="sr-Cyrl-RS" sz="2200" dirty="0"/>
            <a:t>Ако се страни стечајни поступак води истовремено са домаћим стечајним поступком над истим стечајним дужником</a:t>
          </a:r>
          <a:endParaRPr lang="en-US" sz="2200" dirty="0"/>
        </a:p>
      </dgm:t>
    </dgm:pt>
    <dgm:pt modelId="{85360E30-7682-471A-B8BF-A4AF5229043F}" type="parTrans" cxnId="{C11869F0-5C27-490E-934A-9847854D37D1}">
      <dgm:prSet/>
      <dgm:spPr/>
      <dgm:t>
        <a:bodyPr/>
        <a:lstStyle/>
        <a:p>
          <a:endParaRPr lang="en-US"/>
        </a:p>
      </dgm:t>
    </dgm:pt>
    <dgm:pt modelId="{876A2994-EFE9-4E64-BF00-843C290E0A99}" type="sibTrans" cxnId="{C11869F0-5C27-490E-934A-9847854D37D1}">
      <dgm:prSet/>
      <dgm:spPr/>
      <dgm:t>
        <a:bodyPr/>
        <a:lstStyle/>
        <a:p>
          <a:endParaRPr lang="en-US"/>
        </a:p>
      </dgm:t>
    </dgm:pt>
    <dgm:pt modelId="{9ED3450D-212C-41A4-BA05-045C9F55BFC8}">
      <dgm:prSet/>
      <dgm:spPr/>
      <dgm:t>
        <a:bodyPr/>
        <a:lstStyle/>
        <a:p>
          <a:endParaRPr lang="en-US" sz="1900" dirty="0"/>
        </a:p>
      </dgm:t>
    </dgm:pt>
    <dgm:pt modelId="{F464B3BD-E657-42FC-A686-7010F4013071}" type="parTrans" cxnId="{48E2BC16-E3D8-4FAE-ADEC-52A53693A71A}">
      <dgm:prSet/>
      <dgm:spPr/>
      <dgm:t>
        <a:bodyPr/>
        <a:lstStyle/>
        <a:p>
          <a:endParaRPr lang="en-US"/>
        </a:p>
      </dgm:t>
    </dgm:pt>
    <dgm:pt modelId="{D244545A-FF77-4355-B6B4-59C8129E2A0C}" type="sibTrans" cxnId="{48E2BC16-E3D8-4FAE-ADEC-52A53693A71A}">
      <dgm:prSet/>
      <dgm:spPr/>
      <dgm:t>
        <a:bodyPr/>
        <a:lstStyle/>
        <a:p>
          <a:endParaRPr lang="en-US"/>
        </a:p>
      </dgm:t>
    </dgm:pt>
    <dgm:pt modelId="{A1F91E22-3D6F-4FFA-BAD0-5272745628C3}">
      <dgm:prSet/>
      <dgm:spPr/>
      <dgm:t>
        <a:bodyPr/>
        <a:lstStyle/>
        <a:p>
          <a:endParaRPr lang="en-US" sz="1900" dirty="0"/>
        </a:p>
      </dgm:t>
    </dgm:pt>
    <dgm:pt modelId="{75880531-1CE2-44FB-8C20-191D900A81E4}" type="parTrans" cxnId="{AD3E5417-E67B-4B8B-B1F8-7E6335619BE8}">
      <dgm:prSet/>
      <dgm:spPr/>
      <dgm:t>
        <a:bodyPr/>
        <a:lstStyle/>
        <a:p>
          <a:endParaRPr lang="en-US"/>
        </a:p>
      </dgm:t>
    </dgm:pt>
    <dgm:pt modelId="{A4D7A99B-3EC8-426F-8475-D8314968F717}" type="sibTrans" cxnId="{AD3E5417-E67B-4B8B-B1F8-7E6335619BE8}">
      <dgm:prSet/>
      <dgm:spPr/>
      <dgm:t>
        <a:bodyPr/>
        <a:lstStyle/>
        <a:p>
          <a:endParaRPr lang="en-US"/>
        </a:p>
      </dgm:t>
    </dgm:pt>
    <dgm:pt modelId="{4D2950D5-F374-47F2-88B4-C0A8B28353A8}">
      <dgm:prSet/>
      <dgm:spPr/>
      <dgm:t>
        <a:bodyPr/>
        <a:lstStyle/>
        <a:p>
          <a:endParaRPr lang="en-US" sz="1900" dirty="0"/>
        </a:p>
      </dgm:t>
    </dgm:pt>
    <dgm:pt modelId="{50351A6A-535A-41CC-BC19-D684E62ADB19}" type="parTrans" cxnId="{4B046FE4-CBB2-46B9-8D4C-60DD680E85F6}">
      <dgm:prSet/>
      <dgm:spPr/>
      <dgm:t>
        <a:bodyPr/>
        <a:lstStyle/>
        <a:p>
          <a:endParaRPr lang="en-US"/>
        </a:p>
      </dgm:t>
    </dgm:pt>
    <dgm:pt modelId="{02E92174-9112-4E91-AB57-092E0C7C872D}" type="sibTrans" cxnId="{4B046FE4-CBB2-46B9-8D4C-60DD680E85F6}">
      <dgm:prSet/>
      <dgm:spPr/>
      <dgm:t>
        <a:bodyPr/>
        <a:lstStyle/>
        <a:p>
          <a:endParaRPr lang="en-US"/>
        </a:p>
      </dgm:t>
    </dgm:pt>
    <dgm:pt modelId="{EC96A4AC-0BDC-4B3E-BC61-BD3E7BAF70F3}">
      <dgm:prSet custT="1"/>
      <dgm:spPr/>
      <dgm:t>
        <a:bodyPr/>
        <a:lstStyle/>
        <a:p>
          <a:endParaRPr lang="en-US" sz="2200" dirty="0"/>
        </a:p>
      </dgm:t>
    </dgm:pt>
    <dgm:pt modelId="{669AE89A-A646-4C6E-9D67-C620E326B871}" type="parTrans" cxnId="{0ED0D505-35A4-4F98-8993-AF7FEA8FFB0C}">
      <dgm:prSet/>
      <dgm:spPr/>
      <dgm:t>
        <a:bodyPr/>
        <a:lstStyle/>
        <a:p>
          <a:endParaRPr lang="en-US"/>
        </a:p>
      </dgm:t>
    </dgm:pt>
    <dgm:pt modelId="{E26BD143-5AA9-49A4-9058-9EDF3B3668D9}" type="sibTrans" cxnId="{0ED0D505-35A4-4F98-8993-AF7FEA8FFB0C}">
      <dgm:prSet/>
      <dgm:spPr/>
      <dgm:t>
        <a:bodyPr/>
        <a:lstStyle/>
        <a:p>
          <a:endParaRPr lang="en-US"/>
        </a:p>
      </dgm:t>
    </dgm:pt>
    <dgm:pt modelId="{790DEF34-65B3-4ECC-AEFE-E44740E1FABD}" type="pres">
      <dgm:prSet presAssocID="{6AE9DAA0-D189-4087-A68E-2B9201577A9A}" presName="Name0" presStyleCnt="0">
        <dgm:presLayoutVars>
          <dgm:dir/>
          <dgm:animLvl val="lvl"/>
          <dgm:resizeHandles val="exact"/>
        </dgm:presLayoutVars>
      </dgm:prSet>
      <dgm:spPr/>
    </dgm:pt>
    <dgm:pt modelId="{92722151-2970-4D90-AE2C-E8A7DEF9F003}" type="pres">
      <dgm:prSet presAssocID="{1009441F-4B54-40FB-8F24-FB0054B89D4D}" presName="linNode" presStyleCnt="0"/>
      <dgm:spPr/>
    </dgm:pt>
    <dgm:pt modelId="{21724CD4-B114-4513-982A-3979670BF66E}" type="pres">
      <dgm:prSet presAssocID="{1009441F-4B54-40FB-8F24-FB0054B89D4D}" presName="parentText" presStyleLbl="node1" presStyleIdx="0" presStyleCnt="1">
        <dgm:presLayoutVars>
          <dgm:chMax val="1"/>
          <dgm:bulletEnabled val="1"/>
        </dgm:presLayoutVars>
      </dgm:prSet>
      <dgm:spPr/>
    </dgm:pt>
    <dgm:pt modelId="{D2653C0A-F66D-4C47-89AF-D686AD1B118D}" type="pres">
      <dgm:prSet presAssocID="{1009441F-4B54-40FB-8F24-FB0054B89D4D}" presName="descendantText" presStyleLbl="alignAccFollowNode1" presStyleIdx="0" presStyleCnt="1">
        <dgm:presLayoutVars>
          <dgm:bulletEnabled val="1"/>
        </dgm:presLayoutVars>
      </dgm:prSet>
      <dgm:spPr/>
    </dgm:pt>
  </dgm:ptLst>
  <dgm:cxnLst>
    <dgm:cxn modelId="{EC9C1001-F8BE-4C8F-BB2E-0CBEADDA32DF}" type="presOf" srcId="{6AE9DAA0-D189-4087-A68E-2B9201577A9A}" destId="{790DEF34-65B3-4ECC-AEFE-E44740E1FABD}" srcOrd="0" destOrd="0" presId="urn:microsoft.com/office/officeart/2005/8/layout/vList5"/>
    <dgm:cxn modelId="{0ED0D505-35A4-4F98-8993-AF7FEA8FFB0C}" srcId="{1009441F-4B54-40FB-8F24-FB0054B89D4D}" destId="{EC96A4AC-0BDC-4B3E-BC61-BD3E7BAF70F3}" srcOrd="0" destOrd="0" parTransId="{669AE89A-A646-4C6E-9D67-C620E326B871}" sibTransId="{E26BD143-5AA9-49A4-9058-9EDF3B3668D9}"/>
    <dgm:cxn modelId="{5E86DF15-4C53-491F-8638-DC29900F8C6B}" type="presOf" srcId="{1009441F-4B54-40FB-8F24-FB0054B89D4D}" destId="{21724CD4-B114-4513-982A-3979670BF66E}" srcOrd="0" destOrd="0" presId="urn:microsoft.com/office/officeart/2005/8/layout/vList5"/>
    <dgm:cxn modelId="{48E2BC16-E3D8-4FAE-ADEC-52A53693A71A}" srcId="{9F4F590F-AD69-4333-AC27-2B26C4634B51}" destId="{9ED3450D-212C-41A4-BA05-045C9F55BFC8}" srcOrd="0" destOrd="0" parTransId="{F464B3BD-E657-42FC-A686-7010F4013071}" sibTransId="{D244545A-FF77-4355-B6B4-59C8129E2A0C}"/>
    <dgm:cxn modelId="{AD3E5417-E67B-4B8B-B1F8-7E6335619BE8}" srcId="{1009441F-4B54-40FB-8F24-FB0054B89D4D}" destId="{A1F91E22-3D6F-4FFA-BAD0-5272745628C3}" srcOrd="2" destOrd="0" parTransId="{75880531-1CE2-44FB-8C20-191D900A81E4}" sibTransId="{A4D7A99B-3EC8-426F-8475-D8314968F717}"/>
    <dgm:cxn modelId="{AB39232B-AB25-4E9D-885C-7949DD02951E}" type="presOf" srcId="{9ED3450D-212C-41A4-BA05-045C9F55BFC8}" destId="{D2653C0A-F66D-4C47-89AF-D686AD1B118D}" srcOrd="0" destOrd="6" presId="urn:microsoft.com/office/officeart/2005/8/layout/vList5"/>
    <dgm:cxn modelId="{EE98B686-45E1-42DF-9C9B-8E590EA0B656}" srcId="{1009441F-4B54-40FB-8F24-FB0054B89D4D}" destId="{65E9FFCE-7756-40DA-9E1A-C8695380AB23}" srcOrd="1" destOrd="0" parTransId="{0A8B91E5-2239-454B-AD4C-8B696C16520C}" sibTransId="{AE561CB1-1C6A-4386-85D2-4DA2C696E25F}"/>
    <dgm:cxn modelId="{DAC86D89-9CDE-45AD-95ED-6AE5D261EAA7}" type="presOf" srcId="{EC96A4AC-0BDC-4B3E-BC61-BD3E7BAF70F3}" destId="{D2653C0A-F66D-4C47-89AF-D686AD1B118D}" srcOrd="0" destOrd="0" presId="urn:microsoft.com/office/officeart/2005/8/layout/vList5"/>
    <dgm:cxn modelId="{289DD893-0D5B-4B2C-9109-2A61EFE69BB5}" type="presOf" srcId="{65E9FFCE-7756-40DA-9E1A-C8695380AB23}" destId="{D2653C0A-F66D-4C47-89AF-D686AD1B118D}" srcOrd="0" destOrd="1" presId="urn:microsoft.com/office/officeart/2005/8/layout/vList5"/>
    <dgm:cxn modelId="{64104CAD-CA23-4F1A-AF35-9CCB2CF91FB8}" type="presOf" srcId="{4D2950D5-F374-47F2-88B4-C0A8B28353A8}" destId="{D2653C0A-F66D-4C47-89AF-D686AD1B118D}" srcOrd="0" destOrd="4" presId="urn:microsoft.com/office/officeart/2005/8/layout/vList5"/>
    <dgm:cxn modelId="{351F93B1-94FD-41E3-95C6-8065AF544BC0}" srcId="{1009441F-4B54-40FB-8F24-FB0054B89D4D}" destId="{99FA6CCC-4531-4B84-99E2-2C81E156A0F0}" srcOrd="3" destOrd="0" parTransId="{54A87358-04FD-4022-922E-68977260413E}" sibTransId="{0D893756-64F3-486C-89AC-A489D49B1F4C}"/>
    <dgm:cxn modelId="{A72C3CD7-BA0B-4108-AEEE-EB9BD56A5D55}" type="presOf" srcId="{A1F91E22-3D6F-4FFA-BAD0-5272745628C3}" destId="{D2653C0A-F66D-4C47-89AF-D686AD1B118D}" srcOrd="0" destOrd="2" presId="urn:microsoft.com/office/officeart/2005/8/layout/vList5"/>
    <dgm:cxn modelId="{4B046FE4-CBB2-46B9-8D4C-60DD680E85F6}" srcId="{1009441F-4B54-40FB-8F24-FB0054B89D4D}" destId="{4D2950D5-F374-47F2-88B4-C0A8B28353A8}" srcOrd="4" destOrd="0" parTransId="{50351A6A-535A-41CC-BC19-D684E62ADB19}" sibTransId="{02E92174-9112-4E91-AB57-092E0C7C872D}"/>
    <dgm:cxn modelId="{ED1BC4E6-707E-483A-9702-698BED78DF50}" srcId="{6AE9DAA0-D189-4087-A68E-2B9201577A9A}" destId="{1009441F-4B54-40FB-8F24-FB0054B89D4D}" srcOrd="0" destOrd="0" parTransId="{2DA645B6-C46F-4DC8-B036-822D25BA520A}" sibTransId="{B94ED9D4-2615-464F-B776-342A139A6182}"/>
    <dgm:cxn modelId="{C11869F0-5C27-490E-934A-9847854D37D1}" srcId="{1009441F-4B54-40FB-8F24-FB0054B89D4D}" destId="{9F4F590F-AD69-4333-AC27-2B26C4634B51}" srcOrd="5" destOrd="0" parTransId="{85360E30-7682-471A-B8BF-A4AF5229043F}" sibTransId="{876A2994-EFE9-4E64-BF00-843C290E0A99}"/>
    <dgm:cxn modelId="{9D1987F5-C168-4944-B2FD-93070252F214}" type="presOf" srcId="{99FA6CCC-4531-4B84-99E2-2C81E156A0F0}" destId="{D2653C0A-F66D-4C47-89AF-D686AD1B118D}" srcOrd="0" destOrd="3" presId="urn:microsoft.com/office/officeart/2005/8/layout/vList5"/>
    <dgm:cxn modelId="{D261FFF7-DB89-4B87-A64A-8C6E75E7EAF4}" type="presOf" srcId="{9F4F590F-AD69-4333-AC27-2B26C4634B51}" destId="{D2653C0A-F66D-4C47-89AF-D686AD1B118D}" srcOrd="0" destOrd="5" presId="urn:microsoft.com/office/officeart/2005/8/layout/vList5"/>
    <dgm:cxn modelId="{B96BB513-31BC-45BF-AA35-3C2944865B7B}" type="presParOf" srcId="{790DEF34-65B3-4ECC-AEFE-E44740E1FABD}" destId="{92722151-2970-4D90-AE2C-E8A7DEF9F003}" srcOrd="0" destOrd="0" presId="urn:microsoft.com/office/officeart/2005/8/layout/vList5"/>
    <dgm:cxn modelId="{A1C7B496-954E-491E-B59E-F7B13B1FE4B1}" type="presParOf" srcId="{92722151-2970-4D90-AE2C-E8A7DEF9F003}" destId="{21724CD4-B114-4513-982A-3979670BF66E}" srcOrd="0" destOrd="0" presId="urn:microsoft.com/office/officeart/2005/8/layout/vList5"/>
    <dgm:cxn modelId="{2E01A69B-434D-4CCB-A456-B65F26CEBFED}" type="presParOf" srcId="{92722151-2970-4D90-AE2C-E8A7DEF9F003}" destId="{D2653C0A-F66D-4C47-89AF-D686AD1B11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36DE6-39E3-4599-8B93-7FE73C6B98B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F9B520B-B273-47E5-99AA-54FCECCA62F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200" dirty="0"/>
            <a:t>Страни поступак ће бити признат као </a:t>
          </a:r>
          <a:r>
            <a:rPr lang="sr-Cyrl-RS" sz="2200" b="1" dirty="0">
              <a:effectLst>
                <a:outerShdw blurRad="38100" dist="38100" dir="2700000" algn="tl">
                  <a:srgbClr val="000000">
                    <a:alpha val="43137"/>
                  </a:srgbClr>
                </a:outerShdw>
              </a:effectLst>
            </a:rPr>
            <a:t>главни</a:t>
          </a:r>
          <a:r>
            <a:rPr lang="sr-Cyrl-RS" sz="2200" dirty="0"/>
            <a:t> ако се води у држави где је средиште главних интереса дужника</a:t>
          </a:r>
          <a:endParaRPr lang="en-US" sz="2200" dirty="0"/>
        </a:p>
      </dgm:t>
    </dgm:pt>
    <dgm:pt modelId="{56A451AB-B7BB-4DCA-A657-FB0AD003BF56}" type="parTrans" cxnId="{01A510A4-3D8A-4DE8-9F39-F73E04123994}">
      <dgm:prSet/>
      <dgm:spPr/>
      <dgm:t>
        <a:bodyPr/>
        <a:lstStyle/>
        <a:p>
          <a:endParaRPr lang="en-US"/>
        </a:p>
      </dgm:t>
    </dgm:pt>
    <dgm:pt modelId="{16BF30A6-E8FA-46F8-B825-B1ADC0C2799E}" type="sibTrans" cxnId="{01A510A4-3D8A-4DE8-9F39-F73E04123994}">
      <dgm:prSet/>
      <dgm:spPr/>
      <dgm:t>
        <a:bodyPr/>
        <a:lstStyle/>
        <a:p>
          <a:endParaRPr lang="en-US"/>
        </a:p>
      </dgm:t>
    </dgm:pt>
    <dgm:pt modelId="{0855F3C9-712B-41C0-A187-0C678DB7BB70}">
      <dgm:prSet phldrT="[Text]" custT="1"/>
      <dgm:spPr/>
      <dgm:t>
        <a:bodyPr/>
        <a:lstStyle/>
        <a:p>
          <a:pPr algn="just">
            <a:buFont typeface="Wingdings" panose="05000000000000000000" pitchFamily="2" charset="2"/>
            <a:buNone/>
          </a:pPr>
          <a:r>
            <a:rPr lang="sr-Cyrl-RS" sz="1600" dirty="0"/>
            <a:t> - Средиште главних интереса је место одакле дужник редовно управља својим интересима и које је као такво препознато од стране трећих лица</a:t>
          </a:r>
        </a:p>
        <a:p>
          <a:pPr algn="just">
            <a:buFont typeface="Wingdings" panose="05000000000000000000" pitchFamily="2" charset="2"/>
            <a:buNone/>
          </a:pPr>
          <a:r>
            <a:rPr lang="sr-Cyrl-RS" sz="1600" dirty="0"/>
            <a:t>- Средиште главних интереса утврђује се према чињеницама које постоје у моменту подношења предлога за отварање главног поступка</a:t>
          </a:r>
        </a:p>
        <a:p>
          <a:pPr algn="just">
            <a:buFont typeface="Wingdings" panose="05000000000000000000" pitchFamily="2" charset="2"/>
            <a:buNone/>
          </a:pPr>
          <a:r>
            <a:rPr lang="sr-Cyrl-RS" sz="1600" dirty="0"/>
            <a:t>- У недостатку супротног доказа претпоставља се да је средиште главних интереса у месту регистрованог седишта дужника</a:t>
          </a:r>
        </a:p>
      </dgm:t>
    </dgm:pt>
    <dgm:pt modelId="{5E9BFCB0-291E-4BD6-802C-23CF3F9496D1}" type="parTrans" cxnId="{3DB87630-188E-4F56-89E6-4306E83261F1}">
      <dgm:prSet/>
      <dgm:spPr/>
      <dgm:t>
        <a:bodyPr/>
        <a:lstStyle/>
        <a:p>
          <a:endParaRPr lang="en-US"/>
        </a:p>
      </dgm:t>
    </dgm:pt>
    <dgm:pt modelId="{748790C3-E4C0-44E9-822E-DAE2F89E6536}" type="sibTrans" cxnId="{3DB87630-188E-4F56-89E6-4306E83261F1}">
      <dgm:prSet/>
      <dgm:spPr/>
      <dgm:t>
        <a:bodyPr/>
        <a:lstStyle/>
        <a:p>
          <a:endParaRPr lang="en-US"/>
        </a:p>
      </dgm:t>
    </dgm:pt>
    <dgm:pt modelId="{755C78D4-8AA0-4DB1-AB24-EDFB1D3FAFA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200" dirty="0"/>
            <a:t>Страни поступак ће бити признат као </a:t>
          </a:r>
          <a:r>
            <a:rPr lang="sr-Cyrl-RS" sz="2200" b="1" dirty="0">
              <a:effectLst>
                <a:outerShdw blurRad="38100" dist="38100" dir="2700000" algn="tl">
                  <a:srgbClr val="000000">
                    <a:alpha val="43137"/>
                  </a:srgbClr>
                </a:outerShdw>
              </a:effectLst>
            </a:rPr>
            <a:t>споредни</a:t>
          </a:r>
          <a:r>
            <a:rPr lang="sr-Cyrl-RS" sz="2200" dirty="0"/>
            <a:t> ако дужник има сталну пословну јединицу или имовину у конкретној држави</a:t>
          </a:r>
          <a:endParaRPr lang="en-US" sz="2200" dirty="0"/>
        </a:p>
      </dgm:t>
    </dgm:pt>
    <dgm:pt modelId="{7579898F-66A4-4EDD-918D-3BB3ED2BDA8D}" type="parTrans" cxnId="{8636CA57-70B2-488A-94EB-B8F40F28CFB5}">
      <dgm:prSet/>
      <dgm:spPr/>
      <dgm:t>
        <a:bodyPr/>
        <a:lstStyle/>
        <a:p>
          <a:endParaRPr lang="en-US"/>
        </a:p>
      </dgm:t>
    </dgm:pt>
    <dgm:pt modelId="{7E5CA9BB-47AF-4451-B1F0-8BDFFD662256}" type="sibTrans" cxnId="{8636CA57-70B2-488A-94EB-B8F40F28CFB5}">
      <dgm:prSet/>
      <dgm:spPr/>
      <dgm:t>
        <a:bodyPr/>
        <a:lstStyle/>
        <a:p>
          <a:endParaRPr lang="en-US"/>
        </a:p>
      </dgm:t>
    </dgm:pt>
    <dgm:pt modelId="{0EA51048-29A5-44C5-B4E4-2E61E608A93D}">
      <dgm:prSet phldrT="[Text]" custT="1"/>
      <dgm:spPr/>
      <dgm:t>
        <a:bodyPr/>
        <a:lstStyle/>
        <a:p>
          <a:pPr algn="just"/>
          <a:r>
            <a:rPr lang="sr-Cyrl-RS" sz="2000" dirty="0"/>
            <a:t>- </a:t>
          </a:r>
          <a:r>
            <a:rPr lang="sr-Cyrl-RS" sz="1600" dirty="0"/>
            <a:t>Стална пословна јединица је било које место пословања у којем дужник обавља економску делатност употребом људске радне снаге и добара или услуга</a:t>
          </a:r>
        </a:p>
        <a:p>
          <a:pPr algn="just"/>
          <a:r>
            <a:rPr lang="sr-Cyrl-RS" sz="1600" dirty="0"/>
            <a:t>- За постојање сталне пословне јединице се захтева одређени минимални степен организације пословања</a:t>
          </a:r>
        </a:p>
        <a:p>
          <a:pPr algn="just"/>
          <a:r>
            <a:rPr lang="sr-Cyrl-RS" sz="1600" dirty="0"/>
            <a:t>- Стална пословна јединица нема својство правног лица (не може бити зависно привредно друштво)</a:t>
          </a:r>
        </a:p>
        <a:p>
          <a:pPr algn="just"/>
          <a:endParaRPr lang="en-US" sz="1600" dirty="0"/>
        </a:p>
      </dgm:t>
    </dgm:pt>
    <dgm:pt modelId="{75113B09-1E5B-432B-9A62-C0ED376E16C3}" type="sibTrans" cxnId="{013B8CE9-8E9F-4967-9521-79BAE2367BDB}">
      <dgm:prSet/>
      <dgm:spPr/>
      <dgm:t>
        <a:bodyPr/>
        <a:lstStyle/>
        <a:p>
          <a:endParaRPr lang="en-US"/>
        </a:p>
      </dgm:t>
    </dgm:pt>
    <dgm:pt modelId="{67ABCA00-332C-441D-821E-67E72DBBA086}" type="parTrans" cxnId="{013B8CE9-8E9F-4967-9521-79BAE2367BDB}">
      <dgm:prSet/>
      <dgm:spPr/>
      <dgm:t>
        <a:bodyPr/>
        <a:lstStyle/>
        <a:p>
          <a:endParaRPr lang="en-US"/>
        </a:p>
      </dgm:t>
    </dgm:pt>
    <dgm:pt modelId="{BD5C0B73-E35B-4FF9-8136-9087A4623DFF}" type="pres">
      <dgm:prSet presAssocID="{DDB36DE6-39E3-4599-8B93-7FE73C6B98B4}" presName="diagram" presStyleCnt="0">
        <dgm:presLayoutVars>
          <dgm:chPref val="1"/>
          <dgm:dir/>
          <dgm:animOne val="branch"/>
          <dgm:animLvl val="lvl"/>
          <dgm:resizeHandles/>
        </dgm:presLayoutVars>
      </dgm:prSet>
      <dgm:spPr/>
    </dgm:pt>
    <dgm:pt modelId="{79DBB070-4E1A-40C0-BD0A-E9791CA4E3AB}" type="pres">
      <dgm:prSet presAssocID="{0F9B520B-B273-47E5-99AA-54FCECCA62F7}" presName="root" presStyleCnt="0"/>
      <dgm:spPr/>
    </dgm:pt>
    <dgm:pt modelId="{50AEEE7A-3DD1-4B94-99A7-0A6C76C9E9A8}" type="pres">
      <dgm:prSet presAssocID="{0F9B520B-B273-47E5-99AA-54FCECCA62F7}" presName="rootComposite" presStyleCnt="0"/>
      <dgm:spPr/>
    </dgm:pt>
    <dgm:pt modelId="{3CA35AD5-2E8C-4A67-B38E-17E8A356DB55}" type="pres">
      <dgm:prSet presAssocID="{0F9B520B-B273-47E5-99AA-54FCECCA62F7}" presName="rootText" presStyleLbl="node1" presStyleIdx="0" presStyleCnt="2" custScaleX="184319"/>
      <dgm:spPr/>
    </dgm:pt>
    <dgm:pt modelId="{667A7D36-4930-455B-ABB9-2439D4A97743}" type="pres">
      <dgm:prSet presAssocID="{0F9B520B-B273-47E5-99AA-54FCECCA62F7}" presName="rootConnector" presStyleLbl="node1" presStyleIdx="0" presStyleCnt="2"/>
      <dgm:spPr/>
    </dgm:pt>
    <dgm:pt modelId="{DED75B17-8D7B-4BD6-BC5F-6304A5CE4F44}" type="pres">
      <dgm:prSet presAssocID="{0F9B520B-B273-47E5-99AA-54FCECCA62F7}" presName="childShape" presStyleCnt="0"/>
      <dgm:spPr/>
    </dgm:pt>
    <dgm:pt modelId="{938190D8-CD29-42AE-9803-E3DCEBBCBA0A}" type="pres">
      <dgm:prSet presAssocID="{5E9BFCB0-291E-4BD6-802C-23CF3F9496D1}" presName="Name13" presStyleLbl="parChTrans1D2" presStyleIdx="0" presStyleCnt="2"/>
      <dgm:spPr/>
    </dgm:pt>
    <dgm:pt modelId="{7E7C82D2-60EB-4A2B-8CFF-0B4B9D10158B}" type="pres">
      <dgm:prSet presAssocID="{0855F3C9-712B-41C0-A187-0C678DB7BB70}" presName="childText" presStyleLbl="bgAcc1" presStyleIdx="0" presStyleCnt="2" custScaleX="208625" custScaleY="232622" custLinFactNeighborX="-6596" custLinFactNeighborY="-3580">
        <dgm:presLayoutVars>
          <dgm:bulletEnabled val="1"/>
        </dgm:presLayoutVars>
      </dgm:prSet>
      <dgm:spPr/>
    </dgm:pt>
    <dgm:pt modelId="{4C3D4D4D-B6EB-4389-9832-EC7609864B2E}" type="pres">
      <dgm:prSet presAssocID="{755C78D4-8AA0-4DB1-AB24-EDFB1D3FAFAA}" presName="root" presStyleCnt="0"/>
      <dgm:spPr/>
    </dgm:pt>
    <dgm:pt modelId="{DFF6990A-0FC6-4E5D-9DB4-2C03C450EF0A}" type="pres">
      <dgm:prSet presAssocID="{755C78D4-8AA0-4DB1-AB24-EDFB1D3FAFAA}" presName="rootComposite" presStyleCnt="0"/>
      <dgm:spPr/>
    </dgm:pt>
    <dgm:pt modelId="{2ED1DC45-FA5B-4035-AEB9-8A3B2F89F3F9}" type="pres">
      <dgm:prSet presAssocID="{755C78D4-8AA0-4DB1-AB24-EDFB1D3FAFAA}" presName="rootText" presStyleLbl="node1" presStyleIdx="1" presStyleCnt="2" custScaleX="188869" custScaleY="98923" custLinFactNeighborX="4168" custLinFactNeighborY="2115"/>
      <dgm:spPr/>
    </dgm:pt>
    <dgm:pt modelId="{09EE7229-2185-42BB-AE9D-7B778C260678}" type="pres">
      <dgm:prSet presAssocID="{755C78D4-8AA0-4DB1-AB24-EDFB1D3FAFAA}" presName="rootConnector" presStyleLbl="node1" presStyleIdx="1" presStyleCnt="2"/>
      <dgm:spPr/>
    </dgm:pt>
    <dgm:pt modelId="{5E15AE73-0C92-41B9-9EE0-1C819432F12C}" type="pres">
      <dgm:prSet presAssocID="{755C78D4-8AA0-4DB1-AB24-EDFB1D3FAFAA}" presName="childShape" presStyleCnt="0"/>
      <dgm:spPr/>
    </dgm:pt>
    <dgm:pt modelId="{552C871A-CD3B-44E4-B3C0-733E02BB88FF}" type="pres">
      <dgm:prSet presAssocID="{67ABCA00-332C-441D-821E-67E72DBBA086}" presName="Name13" presStyleLbl="parChTrans1D2" presStyleIdx="1" presStyleCnt="2"/>
      <dgm:spPr/>
    </dgm:pt>
    <dgm:pt modelId="{7BC530DF-2161-49D4-9CB4-51A416991B9F}" type="pres">
      <dgm:prSet presAssocID="{0EA51048-29A5-44C5-B4E4-2E61E608A93D}" presName="childText" presStyleLbl="bgAcc1" presStyleIdx="1" presStyleCnt="2" custScaleX="211728" custScaleY="227165" custLinFactNeighborX="130" custLinFactNeighborY="-1423">
        <dgm:presLayoutVars>
          <dgm:bulletEnabled val="1"/>
        </dgm:presLayoutVars>
      </dgm:prSet>
      <dgm:spPr/>
    </dgm:pt>
  </dgm:ptLst>
  <dgm:cxnLst>
    <dgm:cxn modelId="{D0265125-9F36-42FF-A7BB-C52ACD3D96E2}" type="presOf" srcId="{DDB36DE6-39E3-4599-8B93-7FE73C6B98B4}" destId="{BD5C0B73-E35B-4FF9-8136-9087A4623DFF}" srcOrd="0" destOrd="0" presId="urn:microsoft.com/office/officeart/2005/8/layout/hierarchy3"/>
    <dgm:cxn modelId="{3DB87630-188E-4F56-89E6-4306E83261F1}" srcId="{0F9B520B-B273-47E5-99AA-54FCECCA62F7}" destId="{0855F3C9-712B-41C0-A187-0C678DB7BB70}" srcOrd="0" destOrd="0" parTransId="{5E9BFCB0-291E-4BD6-802C-23CF3F9496D1}" sibTransId="{748790C3-E4C0-44E9-822E-DAE2F89E6536}"/>
    <dgm:cxn modelId="{ACCBD45C-9AAA-4F8D-B7E1-474DBB963A35}" type="presOf" srcId="{0F9B520B-B273-47E5-99AA-54FCECCA62F7}" destId="{3CA35AD5-2E8C-4A67-B38E-17E8A356DB55}" srcOrd="0" destOrd="0" presId="urn:microsoft.com/office/officeart/2005/8/layout/hierarchy3"/>
    <dgm:cxn modelId="{448A8252-C377-4BD4-A2E1-92A3D2C7C3DA}" type="presOf" srcId="{67ABCA00-332C-441D-821E-67E72DBBA086}" destId="{552C871A-CD3B-44E4-B3C0-733E02BB88FF}" srcOrd="0" destOrd="0" presId="urn:microsoft.com/office/officeart/2005/8/layout/hierarchy3"/>
    <dgm:cxn modelId="{8636CA57-70B2-488A-94EB-B8F40F28CFB5}" srcId="{DDB36DE6-39E3-4599-8B93-7FE73C6B98B4}" destId="{755C78D4-8AA0-4DB1-AB24-EDFB1D3FAFAA}" srcOrd="1" destOrd="0" parTransId="{7579898F-66A4-4EDD-918D-3BB3ED2BDA8D}" sibTransId="{7E5CA9BB-47AF-4451-B1F0-8BDFFD662256}"/>
    <dgm:cxn modelId="{91F6B582-08D8-4FE2-831A-98163F9D2E88}" type="presOf" srcId="{0F9B520B-B273-47E5-99AA-54FCECCA62F7}" destId="{667A7D36-4930-455B-ABB9-2439D4A97743}" srcOrd="1" destOrd="0" presId="urn:microsoft.com/office/officeart/2005/8/layout/hierarchy3"/>
    <dgm:cxn modelId="{727AC88B-988A-430D-B80B-721008B75B77}" type="presOf" srcId="{0EA51048-29A5-44C5-B4E4-2E61E608A93D}" destId="{7BC530DF-2161-49D4-9CB4-51A416991B9F}" srcOrd="0" destOrd="0" presId="urn:microsoft.com/office/officeart/2005/8/layout/hierarchy3"/>
    <dgm:cxn modelId="{01A510A4-3D8A-4DE8-9F39-F73E04123994}" srcId="{DDB36DE6-39E3-4599-8B93-7FE73C6B98B4}" destId="{0F9B520B-B273-47E5-99AA-54FCECCA62F7}" srcOrd="0" destOrd="0" parTransId="{56A451AB-B7BB-4DCA-A657-FB0AD003BF56}" sibTransId="{16BF30A6-E8FA-46F8-B825-B1ADC0C2799E}"/>
    <dgm:cxn modelId="{45D548B3-3752-4C7F-9A94-AF5C11949C5C}" type="presOf" srcId="{755C78D4-8AA0-4DB1-AB24-EDFB1D3FAFAA}" destId="{2ED1DC45-FA5B-4035-AEB9-8A3B2F89F3F9}" srcOrd="0" destOrd="0" presId="urn:microsoft.com/office/officeart/2005/8/layout/hierarchy3"/>
    <dgm:cxn modelId="{83EE78D3-BAA7-494F-8984-E5D8CA84ACAD}" type="presOf" srcId="{0855F3C9-712B-41C0-A187-0C678DB7BB70}" destId="{7E7C82D2-60EB-4A2B-8CFF-0B4B9D10158B}" srcOrd="0" destOrd="0" presId="urn:microsoft.com/office/officeart/2005/8/layout/hierarchy3"/>
    <dgm:cxn modelId="{013B8CE9-8E9F-4967-9521-79BAE2367BDB}" srcId="{755C78D4-8AA0-4DB1-AB24-EDFB1D3FAFAA}" destId="{0EA51048-29A5-44C5-B4E4-2E61E608A93D}" srcOrd="0" destOrd="0" parTransId="{67ABCA00-332C-441D-821E-67E72DBBA086}" sibTransId="{75113B09-1E5B-432B-9A62-C0ED376E16C3}"/>
    <dgm:cxn modelId="{653D13EB-33DF-4AEB-BA3D-5A982C10A3D4}" type="presOf" srcId="{5E9BFCB0-291E-4BD6-802C-23CF3F9496D1}" destId="{938190D8-CD29-42AE-9803-E3DCEBBCBA0A}" srcOrd="0" destOrd="0" presId="urn:microsoft.com/office/officeart/2005/8/layout/hierarchy3"/>
    <dgm:cxn modelId="{8B7F74FD-F97E-42C1-A266-9C0FCA9504F8}" type="presOf" srcId="{755C78D4-8AA0-4DB1-AB24-EDFB1D3FAFAA}" destId="{09EE7229-2185-42BB-AE9D-7B778C260678}" srcOrd="1" destOrd="0" presId="urn:microsoft.com/office/officeart/2005/8/layout/hierarchy3"/>
    <dgm:cxn modelId="{951ACE5A-37E8-4A78-8FB8-5A8CD0950512}" type="presParOf" srcId="{BD5C0B73-E35B-4FF9-8136-9087A4623DFF}" destId="{79DBB070-4E1A-40C0-BD0A-E9791CA4E3AB}" srcOrd="0" destOrd="0" presId="urn:microsoft.com/office/officeart/2005/8/layout/hierarchy3"/>
    <dgm:cxn modelId="{6F53FB75-D5AA-406E-A8C6-DA6696B87E62}" type="presParOf" srcId="{79DBB070-4E1A-40C0-BD0A-E9791CA4E3AB}" destId="{50AEEE7A-3DD1-4B94-99A7-0A6C76C9E9A8}" srcOrd="0" destOrd="0" presId="urn:microsoft.com/office/officeart/2005/8/layout/hierarchy3"/>
    <dgm:cxn modelId="{AC6B1F9D-FE80-473A-BE4B-62C2168E0131}" type="presParOf" srcId="{50AEEE7A-3DD1-4B94-99A7-0A6C76C9E9A8}" destId="{3CA35AD5-2E8C-4A67-B38E-17E8A356DB55}" srcOrd="0" destOrd="0" presId="urn:microsoft.com/office/officeart/2005/8/layout/hierarchy3"/>
    <dgm:cxn modelId="{4755F2C9-5E22-4399-8ED2-AD73ACB10AF5}" type="presParOf" srcId="{50AEEE7A-3DD1-4B94-99A7-0A6C76C9E9A8}" destId="{667A7D36-4930-455B-ABB9-2439D4A97743}" srcOrd="1" destOrd="0" presId="urn:microsoft.com/office/officeart/2005/8/layout/hierarchy3"/>
    <dgm:cxn modelId="{A715C26D-8931-4B3B-B87C-F2EFA8878AAD}" type="presParOf" srcId="{79DBB070-4E1A-40C0-BD0A-E9791CA4E3AB}" destId="{DED75B17-8D7B-4BD6-BC5F-6304A5CE4F44}" srcOrd="1" destOrd="0" presId="urn:microsoft.com/office/officeart/2005/8/layout/hierarchy3"/>
    <dgm:cxn modelId="{7FE3FAF8-D601-4D3B-A9D2-AFA9A6A6BAD6}" type="presParOf" srcId="{DED75B17-8D7B-4BD6-BC5F-6304A5CE4F44}" destId="{938190D8-CD29-42AE-9803-E3DCEBBCBA0A}" srcOrd="0" destOrd="0" presId="urn:microsoft.com/office/officeart/2005/8/layout/hierarchy3"/>
    <dgm:cxn modelId="{C6B49187-BBAE-4FBE-BB67-F609ABC9E73A}" type="presParOf" srcId="{DED75B17-8D7B-4BD6-BC5F-6304A5CE4F44}" destId="{7E7C82D2-60EB-4A2B-8CFF-0B4B9D10158B}" srcOrd="1" destOrd="0" presId="urn:microsoft.com/office/officeart/2005/8/layout/hierarchy3"/>
    <dgm:cxn modelId="{DFC4783B-6F11-42D7-B674-1105C3AEC11E}" type="presParOf" srcId="{BD5C0B73-E35B-4FF9-8136-9087A4623DFF}" destId="{4C3D4D4D-B6EB-4389-9832-EC7609864B2E}" srcOrd="1" destOrd="0" presId="urn:microsoft.com/office/officeart/2005/8/layout/hierarchy3"/>
    <dgm:cxn modelId="{CC3B322F-F77B-46A5-859C-3A925DE41A52}" type="presParOf" srcId="{4C3D4D4D-B6EB-4389-9832-EC7609864B2E}" destId="{DFF6990A-0FC6-4E5D-9DB4-2C03C450EF0A}" srcOrd="0" destOrd="0" presId="urn:microsoft.com/office/officeart/2005/8/layout/hierarchy3"/>
    <dgm:cxn modelId="{5DFDFA5B-71F4-41CF-9870-F14844248354}" type="presParOf" srcId="{DFF6990A-0FC6-4E5D-9DB4-2C03C450EF0A}" destId="{2ED1DC45-FA5B-4035-AEB9-8A3B2F89F3F9}" srcOrd="0" destOrd="0" presId="urn:microsoft.com/office/officeart/2005/8/layout/hierarchy3"/>
    <dgm:cxn modelId="{D1968185-B4DC-42A0-B60E-C6A86887DE19}" type="presParOf" srcId="{DFF6990A-0FC6-4E5D-9DB4-2C03C450EF0A}" destId="{09EE7229-2185-42BB-AE9D-7B778C260678}" srcOrd="1" destOrd="0" presId="urn:microsoft.com/office/officeart/2005/8/layout/hierarchy3"/>
    <dgm:cxn modelId="{C1200996-063E-437B-8786-499FBC6BD1E8}" type="presParOf" srcId="{4C3D4D4D-B6EB-4389-9832-EC7609864B2E}" destId="{5E15AE73-0C92-41B9-9EE0-1C819432F12C}" srcOrd="1" destOrd="0" presId="urn:microsoft.com/office/officeart/2005/8/layout/hierarchy3"/>
    <dgm:cxn modelId="{00CC4007-660C-4B87-B93A-526F75FB90A8}" type="presParOf" srcId="{5E15AE73-0C92-41B9-9EE0-1C819432F12C}" destId="{552C871A-CD3B-44E4-B3C0-733E02BB88FF}" srcOrd="0" destOrd="0" presId="urn:microsoft.com/office/officeart/2005/8/layout/hierarchy3"/>
    <dgm:cxn modelId="{86908E2F-E04A-45ED-9170-F89BB12AA5B9}" type="presParOf" srcId="{5E15AE73-0C92-41B9-9EE0-1C819432F12C}" destId="{7BC530DF-2161-49D4-9CB4-51A416991B9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0489B5-903C-4CB5-BAD7-B7115EE26A2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0F51E6F-0F72-4D40-A29C-C3584DD68750}">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2800" dirty="0"/>
            <a:t>Основни  услови: </a:t>
          </a:r>
          <a:endParaRPr lang="en-US" sz="2800" dirty="0"/>
        </a:p>
      </dgm:t>
    </dgm:pt>
    <dgm:pt modelId="{5C3803A3-A6AF-4A7B-9C97-A9F790CD1E74}" type="parTrans" cxnId="{A92FB5B9-AD91-4AA9-907A-EA516A657C3A}">
      <dgm:prSet/>
      <dgm:spPr/>
      <dgm:t>
        <a:bodyPr/>
        <a:lstStyle/>
        <a:p>
          <a:endParaRPr lang="en-US"/>
        </a:p>
      </dgm:t>
    </dgm:pt>
    <dgm:pt modelId="{224E45D2-D706-4071-8779-2B7542A3EFEE}" type="sibTrans" cxnId="{A92FB5B9-AD91-4AA9-907A-EA516A657C3A}">
      <dgm:prSet/>
      <dgm:spPr/>
      <dgm:t>
        <a:bodyPr/>
        <a:lstStyle/>
        <a:p>
          <a:endParaRPr lang="en-US"/>
        </a:p>
      </dgm:t>
    </dgm:pt>
    <dgm:pt modelId="{9F01412C-0F50-4C71-8F2F-6B7D364F3E2F}">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dirty="0"/>
            <a:t>У Србији се не налази средиште главних интереса</a:t>
          </a:r>
          <a:r>
            <a:rPr lang="sr-Latn-RS" dirty="0"/>
            <a:t> </a:t>
          </a:r>
          <a:r>
            <a:rPr lang="sr-Cyrl-RS" dirty="0"/>
            <a:t>страног дужника, нити стална пословна јединица (нпр. органак)</a:t>
          </a:r>
          <a:endParaRPr lang="en-US" dirty="0"/>
        </a:p>
      </dgm:t>
    </dgm:pt>
    <dgm:pt modelId="{91174FD8-0637-4B0D-BFDF-B10DE7E94D04}" type="parTrans" cxnId="{F7F12A4B-B031-4A85-A649-DDF22C012674}">
      <dgm:prSet/>
      <dgm:spPr/>
      <dgm:t>
        <a:bodyPr/>
        <a:lstStyle/>
        <a:p>
          <a:endParaRPr lang="en-US"/>
        </a:p>
      </dgm:t>
    </dgm:pt>
    <dgm:pt modelId="{62163FA4-AF0B-4352-88A0-41A29E785668}" type="sibTrans" cxnId="{F7F12A4B-B031-4A85-A649-DDF22C012674}">
      <dgm:prSet/>
      <dgm:spPr/>
      <dgm:t>
        <a:bodyPr/>
        <a:lstStyle/>
        <a:p>
          <a:endParaRPr lang="en-US"/>
        </a:p>
      </dgm:t>
    </dgm:pt>
    <dgm:pt modelId="{CC291A1A-7C58-4D7A-87B9-83E7C3354E55}">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dirty="0"/>
            <a:t>Одређена имовина дужника се налази у Србији</a:t>
          </a:r>
          <a:endParaRPr lang="en-US" dirty="0"/>
        </a:p>
      </dgm:t>
    </dgm:pt>
    <dgm:pt modelId="{6E5184FB-60BB-4B81-850B-285FEDA5CD81}" type="parTrans" cxnId="{651179E5-FE98-46AE-974D-015178B265F1}">
      <dgm:prSet/>
      <dgm:spPr/>
      <dgm:t>
        <a:bodyPr/>
        <a:lstStyle/>
        <a:p>
          <a:endParaRPr lang="en-US"/>
        </a:p>
      </dgm:t>
    </dgm:pt>
    <dgm:pt modelId="{6A8E6293-5ED5-48B8-8110-7A5A83AFBDC8}" type="sibTrans" cxnId="{651179E5-FE98-46AE-974D-015178B265F1}">
      <dgm:prSet/>
      <dgm:spPr/>
      <dgm:t>
        <a:bodyPr/>
        <a:lstStyle/>
        <a:p>
          <a:endParaRPr lang="en-US"/>
        </a:p>
      </dgm:t>
    </dgm:pt>
    <dgm:pt modelId="{EDBFFB3A-6599-40D3-97A6-2C8E7BF67176}" type="pres">
      <dgm:prSet presAssocID="{A70489B5-903C-4CB5-BAD7-B7115EE26A24}" presName="Name0" presStyleCnt="0">
        <dgm:presLayoutVars>
          <dgm:chPref val="3"/>
          <dgm:dir/>
          <dgm:animLvl val="lvl"/>
          <dgm:resizeHandles/>
        </dgm:presLayoutVars>
      </dgm:prSet>
      <dgm:spPr/>
    </dgm:pt>
    <dgm:pt modelId="{4E1AC3D0-A57A-4561-A900-5AD69041F585}" type="pres">
      <dgm:prSet presAssocID="{70F51E6F-0F72-4D40-A29C-C3584DD68750}" presName="horFlow" presStyleCnt="0"/>
      <dgm:spPr/>
    </dgm:pt>
    <dgm:pt modelId="{4DEA9892-37FC-43E3-B6F3-CC20832AA51A}" type="pres">
      <dgm:prSet presAssocID="{70F51E6F-0F72-4D40-A29C-C3584DD68750}" presName="bigChev" presStyleLbl="node1" presStyleIdx="0" presStyleCnt="1"/>
      <dgm:spPr/>
    </dgm:pt>
    <dgm:pt modelId="{61DBC646-E856-474A-BD7F-E0FDED72A9CE}" type="pres">
      <dgm:prSet presAssocID="{91174FD8-0637-4B0D-BFDF-B10DE7E94D04}" presName="parTrans" presStyleCnt="0"/>
      <dgm:spPr/>
    </dgm:pt>
    <dgm:pt modelId="{E2A6F1D7-B6D4-45E0-8298-8212D3C41D50}" type="pres">
      <dgm:prSet presAssocID="{9F01412C-0F50-4C71-8F2F-6B7D364F3E2F}" presName="node" presStyleLbl="alignAccFollowNode1" presStyleIdx="0" presStyleCnt="2">
        <dgm:presLayoutVars>
          <dgm:bulletEnabled val="1"/>
        </dgm:presLayoutVars>
      </dgm:prSet>
      <dgm:spPr/>
    </dgm:pt>
    <dgm:pt modelId="{064913D6-B59A-4F8F-AD03-5E9C8FBA59B2}" type="pres">
      <dgm:prSet presAssocID="{62163FA4-AF0B-4352-88A0-41A29E785668}" presName="sibTrans" presStyleCnt="0"/>
      <dgm:spPr/>
    </dgm:pt>
    <dgm:pt modelId="{51067119-C5A6-4879-931A-1EF8339DAF1C}" type="pres">
      <dgm:prSet presAssocID="{CC291A1A-7C58-4D7A-87B9-83E7C3354E55}" presName="node" presStyleLbl="alignAccFollowNode1" presStyleIdx="1" presStyleCnt="2">
        <dgm:presLayoutVars>
          <dgm:bulletEnabled val="1"/>
        </dgm:presLayoutVars>
      </dgm:prSet>
      <dgm:spPr/>
    </dgm:pt>
  </dgm:ptLst>
  <dgm:cxnLst>
    <dgm:cxn modelId="{E6B97C00-7F3D-496C-AB8D-6444F8978D4E}" type="presOf" srcId="{A70489B5-903C-4CB5-BAD7-B7115EE26A24}" destId="{EDBFFB3A-6599-40D3-97A6-2C8E7BF67176}" srcOrd="0" destOrd="0" presId="urn:microsoft.com/office/officeart/2005/8/layout/lProcess3"/>
    <dgm:cxn modelId="{7B6C0810-C582-4F1F-B129-22F01E045B7F}" type="presOf" srcId="{70F51E6F-0F72-4D40-A29C-C3584DD68750}" destId="{4DEA9892-37FC-43E3-B6F3-CC20832AA51A}" srcOrd="0" destOrd="0" presId="urn:microsoft.com/office/officeart/2005/8/layout/lProcess3"/>
    <dgm:cxn modelId="{7A86ED45-A316-4856-B632-ED341DF80063}" type="presOf" srcId="{9F01412C-0F50-4C71-8F2F-6B7D364F3E2F}" destId="{E2A6F1D7-B6D4-45E0-8298-8212D3C41D50}" srcOrd="0" destOrd="0" presId="urn:microsoft.com/office/officeart/2005/8/layout/lProcess3"/>
    <dgm:cxn modelId="{F7F12A4B-B031-4A85-A649-DDF22C012674}" srcId="{70F51E6F-0F72-4D40-A29C-C3584DD68750}" destId="{9F01412C-0F50-4C71-8F2F-6B7D364F3E2F}" srcOrd="0" destOrd="0" parTransId="{91174FD8-0637-4B0D-BFDF-B10DE7E94D04}" sibTransId="{62163FA4-AF0B-4352-88A0-41A29E785668}"/>
    <dgm:cxn modelId="{A92FB5B9-AD91-4AA9-907A-EA516A657C3A}" srcId="{A70489B5-903C-4CB5-BAD7-B7115EE26A24}" destId="{70F51E6F-0F72-4D40-A29C-C3584DD68750}" srcOrd="0" destOrd="0" parTransId="{5C3803A3-A6AF-4A7B-9C97-A9F790CD1E74}" sibTransId="{224E45D2-D706-4071-8779-2B7542A3EFEE}"/>
    <dgm:cxn modelId="{ABA54FC4-604C-4F3D-9934-9091C8CC392B}" type="presOf" srcId="{CC291A1A-7C58-4D7A-87B9-83E7C3354E55}" destId="{51067119-C5A6-4879-931A-1EF8339DAF1C}" srcOrd="0" destOrd="0" presId="urn:microsoft.com/office/officeart/2005/8/layout/lProcess3"/>
    <dgm:cxn modelId="{651179E5-FE98-46AE-974D-015178B265F1}" srcId="{70F51E6F-0F72-4D40-A29C-C3584DD68750}" destId="{CC291A1A-7C58-4D7A-87B9-83E7C3354E55}" srcOrd="1" destOrd="0" parTransId="{6E5184FB-60BB-4B81-850B-285FEDA5CD81}" sibTransId="{6A8E6293-5ED5-48B8-8110-7A5A83AFBDC8}"/>
    <dgm:cxn modelId="{35331FF5-BD6A-4F29-AF4D-65CB90A80975}" type="presParOf" srcId="{EDBFFB3A-6599-40D3-97A6-2C8E7BF67176}" destId="{4E1AC3D0-A57A-4561-A900-5AD69041F585}" srcOrd="0" destOrd="0" presId="urn:microsoft.com/office/officeart/2005/8/layout/lProcess3"/>
    <dgm:cxn modelId="{27E3F55E-233C-4CEB-A077-9BA09C1E22CF}" type="presParOf" srcId="{4E1AC3D0-A57A-4561-A900-5AD69041F585}" destId="{4DEA9892-37FC-43E3-B6F3-CC20832AA51A}" srcOrd="0" destOrd="0" presId="urn:microsoft.com/office/officeart/2005/8/layout/lProcess3"/>
    <dgm:cxn modelId="{F1366804-FF8C-4137-BCB2-FE9B41C86844}" type="presParOf" srcId="{4E1AC3D0-A57A-4561-A900-5AD69041F585}" destId="{61DBC646-E856-474A-BD7F-E0FDED72A9CE}" srcOrd="1" destOrd="0" presId="urn:microsoft.com/office/officeart/2005/8/layout/lProcess3"/>
    <dgm:cxn modelId="{26AE43C5-75BC-4B91-931F-50C356FA80F7}" type="presParOf" srcId="{4E1AC3D0-A57A-4561-A900-5AD69041F585}" destId="{E2A6F1D7-B6D4-45E0-8298-8212D3C41D50}" srcOrd="2" destOrd="0" presId="urn:microsoft.com/office/officeart/2005/8/layout/lProcess3"/>
    <dgm:cxn modelId="{35651DD9-1757-4A0E-8DE5-213315DBC258}" type="presParOf" srcId="{4E1AC3D0-A57A-4561-A900-5AD69041F585}" destId="{064913D6-B59A-4F8F-AD03-5E9C8FBA59B2}" srcOrd="3" destOrd="0" presId="urn:microsoft.com/office/officeart/2005/8/layout/lProcess3"/>
    <dgm:cxn modelId="{EE29D3F8-1054-4180-BD0B-7257503D93E8}" type="presParOf" srcId="{4E1AC3D0-A57A-4561-A900-5AD69041F585}" destId="{51067119-C5A6-4879-931A-1EF8339DAF1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C41505-DC27-4F64-B5CE-F9E904F5D90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DC55BDD-3CE1-4BBC-BB79-A4E7664B8A17}">
      <dgm:prSet phldrT="[Text]" custT="1"/>
      <dgm:spPr>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vert="vert"/>
        <a:lstStyle/>
        <a:p>
          <a:r>
            <a:rPr lang="sr-Cyrl-RS" sz="2200" dirty="0"/>
            <a:t>Алтернативни додатни услови</a:t>
          </a:r>
          <a:endParaRPr lang="en-US" sz="2200" dirty="0"/>
        </a:p>
      </dgm:t>
    </dgm:pt>
    <dgm:pt modelId="{456871DB-92AF-4BB9-8963-B85EC1DB0528}" type="parTrans" cxnId="{2F003479-5414-42DC-A62E-E4E961A7C11F}">
      <dgm:prSet/>
      <dgm:spPr/>
      <dgm:t>
        <a:bodyPr/>
        <a:lstStyle/>
        <a:p>
          <a:endParaRPr lang="en-US"/>
        </a:p>
      </dgm:t>
    </dgm:pt>
    <dgm:pt modelId="{0655A5AB-1415-4CF5-AC23-BE7B39AA0646}" type="sibTrans" cxnId="{2F003479-5414-42DC-A62E-E4E961A7C11F}">
      <dgm:prSet/>
      <dgm:spPr/>
      <dgm:t>
        <a:bodyPr/>
        <a:lstStyle/>
        <a:p>
          <a:endParaRPr lang="en-US"/>
        </a:p>
      </dgm:t>
    </dgm:pt>
    <dgm:pt modelId="{77A5CEB9-30D0-4E46-93FD-481B3C35E2B9}">
      <dgm:prSet phldrT="[Text]" custT="1"/>
      <dgm:spPr>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800" dirty="0"/>
            <a:t>Ако постоји стечајни разлог, а у држави у којој се налази средиште главних интереса се стечајни поступак не може водити због стечајних прописа те државе</a:t>
          </a:r>
          <a:endParaRPr lang="en-US" sz="1800" dirty="0"/>
        </a:p>
      </dgm:t>
    </dgm:pt>
    <dgm:pt modelId="{8AAED75A-0168-477F-AEC6-DEE9012A001D}" type="parTrans" cxnId="{F3805BED-2678-4A35-B774-C91AAFE5644F}">
      <dgm:prSet/>
      <dgm:spPr/>
      <dgm:t>
        <a:bodyPr/>
        <a:lstStyle/>
        <a:p>
          <a:endParaRPr lang="en-US"/>
        </a:p>
      </dgm:t>
    </dgm:pt>
    <dgm:pt modelId="{468A9FB9-D26F-4434-8867-DBEAC7ACE144}" type="sibTrans" cxnId="{F3805BED-2678-4A35-B774-C91AAFE5644F}">
      <dgm:prSet/>
      <dgm:spPr/>
      <dgm:t>
        <a:bodyPr/>
        <a:lstStyle/>
        <a:p>
          <a:endParaRPr lang="en-US"/>
        </a:p>
      </dgm:t>
    </dgm:pt>
    <dgm:pt modelId="{4EC76200-064D-42E3-9CA3-4C16CE633F8C}">
      <dgm:prSet phldrT="[Text]" custT="1"/>
      <dgm:spPr>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800" dirty="0"/>
            <a:t>Према прописима државе у којој дужник има средиште главних интереса се поступак односи само на имовину у тој држави</a:t>
          </a:r>
          <a:endParaRPr lang="en-US" sz="1800" dirty="0"/>
        </a:p>
      </dgm:t>
    </dgm:pt>
    <dgm:pt modelId="{B6329740-4A71-44E9-AC1E-8AE0DCD21991}" type="parTrans" cxnId="{D0F33596-2AD3-4DF6-90C7-75627C884756}">
      <dgm:prSet/>
      <dgm:spPr/>
      <dgm:t>
        <a:bodyPr/>
        <a:lstStyle/>
        <a:p>
          <a:endParaRPr lang="en-US"/>
        </a:p>
      </dgm:t>
    </dgm:pt>
    <dgm:pt modelId="{6538B2FF-1E75-4806-8395-52DB6C0D3602}" type="sibTrans" cxnId="{D0F33596-2AD3-4DF6-90C7-75627C884756}">
      <dgm:prSet/>
      <dgm:spPr/>
      <dgm:t>
        <a:bodyPr/>
        <a:lstStyle/>
        <a:p>
          <a:endParaRPr lang="en-US"/>
        </a:p>
      </dgm:t>
    </dgm:pt>
    <dgm:pt modelId="{201BCE23-4837-4A08-830C-9645BD307AA3}">
      <dgm:prSet phldrT="[Text]" custT="1"/>
      <dgm:spPr>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800" dirty="0"/>
            <a:t>Када се страна судска одлука о отварању поступка стечаја не може признати </a:t>
          </a:r>
          <a:endParaRPr lang="en-US" sz="1800" dirty="0"/>
        </a:p>
      </dgm:t>
    </dgm:pt>
    <dgm:pt modelId="{D1E69B42-1227-476D-8127-439D9FA796B7}" type="parTrans" cxnId="{F55C585E-7D12-453C-AC52-B7B9847DDB64}">
      <dgm:prSet/>
      <dgm:spPr/>
      <dgm:t>
        <a:bodyPr/>
        <a:lstStyle/>
        <a:p>
          <a:endParaRPr lang="en-US"/>
        </a:p>
      </dgm:t>
    </dgm:pt>
    <dgm:pt modelId="{81116FCD-2864-45F1-8373-E961AAC709CD}" type="sibTrans" cxnId="{F55C585E-7D12-453C-AC52-B7B9847DDB64}">
      <dgm:prSet/>
      <dgm:spPr/>
      <dgm:t>
        <a:bodyPr/>
        <a:lstStyle/>
        <a:p>
          <a:endParaRPr lang="en-US"/>
        </a:p>
      </dgm:t>
    </dgm:pt>
    <dgm:pt modelId="{BCFCA377-E74B-4291-86A9-71F978156F8E}" type="pres">
      <dgm:prSet presAssocID="{AAC41505-DC27-4F64-B5CE-F9E904F5D90A}" presName="Name0" presStyleCnt="0">
        <dgm:presLayoutVars>
          <dgm:chPref val="1"/>
          <dgm:dir/>
          <dgm:animOne val="branch"/>
          <dgm:animLvl val="lvl"/>
          <dgm:resizeHandles val="exact"/>
        </dgm:presLayoutVars>
      </dgm:prSet>
      <dgm:spPr/>
    </dgm:pt>
    <dgm:pt modelId="{F9B01A8E-86FB-4CEF-87BC-8D31FBA995B6}" type="pres">
      <dgm:prSet presAssocID="{DDC55BDD-3CE1-4BBC-BB79-A4E7664B8A17}" presName="root1" presStyleCnt="0"/>
      <dgm:spPr/>
    </dgm:pt>
    <dgm:pt modelId="{B8AEA9E3-08AD-43AD-B147-391181B00761}" type="pres">
      <dgm:prSet presAssocID="{DDC55BDD-3CE1-4BBC-BB79-A4E7664B8A17}" presName="LevelOneTextNode" presStyleLbl="node0" presStyleIdx="0" presStyleCnt="1" custScaleX="384552">
        <dgm:presLayoutVars>
          <dgm:chPref val="3"/>
        </dgm:presLayoutVars>
      </dgm:prSet>
      <dgm:spPr/>
    </dgm:pt>
    <dgm:pt modelId="{A5A42AA6-BE98-4DE1-ABE9-A6249DFD46AD}" type="pres">
      <dgm:prSet presAssocID="{DDC55BDD-3CE1-4BBC-BB79-A4E7664B8A17}" presName="level2hierChild" presStyleCnt="0"/>
      <dgm:spPr/>
    </dgm:pt>
    <dgm:pt modelId="{42733610-7601-4612-96B4-062D47B73F8E}" type="pres">
      <dgm:prSet presAssocID="{8AAED75A-0168-477F-AEC6-DEE9012A001D}" presName="conn2-1" presStyleLbl="parChTrans1D2" presStyleIdx="0" presStyleCnt="3"/>
      <dgm:spPr/>
    </dgm:pt>
    <dgm:pt modelId="{72238C8A-B3DE-4E07-8CA4-4F779EC9015C}" type="pres">
      <dgm:prSet presAssocID="{8AAED75A-0168-477F-AEC6-DEE9012A001D}" presName="connTx" presStyleLbl="parChTrans1D2" presStyleIdx="0" presStyleCnt="3"/>
      <dgm:spPr/>
    </dgm:pt>
    <dgm:pt modelId="{57A590AA-43DB-4EC0-9C12-49B54093C800}" type="pres">
      <dgm:prSet presAssocID="{77A5CEB9-30D0-4E46-93FD-481B3C35E2B9}" presName="root2" presStyleCnt="0"/>
      <dgm:spPr/>
    </dgm:pt>
    <dgm:pt modelId="{887DF193-EDF8-45E7-BA6B-A1AA49783B52}" type="pres">
      <dgm:prSet presAssocID="{77A5CEB9-30D0-4E46-93FD-481B3C35E2B9}" presName="LevelTwoTextNode" presStyleLbl="node2" presStyleIdx="0" presStyleCnt="3" custScaleX="498405">
        <dgm:presLayoutVars>
          <dgm:chPref val="3"/>
        </dgm:presLayoutVars>
      </dgm:prSet>
      <dgm:spPr/>
    </dgm:pt>
    <dgm:pt modelId="{81544459-ED01-4FEE-93F3-DCDB6618CD07}" type="pres">
      <dgm:prSet presAssocID="{77A5CEB9-30D0-4E46-93FD-481B3C35E2B9}" presName="level3hierChild" presStyleCnt="0"/>
      <dgm:spPr/>
    </dgm:pt>
    <dgm:pt modelId="{1FC914C2-D49C-4D6C-AC0B-33D32387C245}" type="pres">
      <dgm:prSet presAssocID="{B6329740-4A71-44E9-AC1E-8AE0DCD21991}" presName="conn2-1" presStyleLbl="parChTrans1D2" presStyleIdx="1" presStyleCnt="3"/>
      <dgm:spPr/>
    </dgm:pt>
    <dgm:pt modelId="{0A83AC3F-0527-47FF-B62B-FA5B9B8FE95F}" type="pres">
      <dgm:prSet presAssocID="{B6329740-4A71-44E9-AC1E-8AE0DCD21991}" presName="connTx" presStyleLbl="parChTrans1D2" presStyleIdx="1" presStyleCnt="3"/>
      <dgm:spPr/>
    </dgm:pt>
    <dgm:pt modelId="{BB71DB6A-4CEC-4CFF-83A3-8AEE12C65790}" type="pres">
      <dgm:prSet presAssocID="{4EC76200-064D-42E3-9CA3-4C16CE633F8C}" presName="root2" presStyleCnt="0"/>
      <dgm:spPr/>
    </dgm:pt>
    <dgm:pt modelId="{39A4E78C-E540-42C6-9800-288B2D11631E}" type="pres">
      <dgm:prSet presAssocID="{4EC76200-064D-42E3-9CA3-4C16CE633F8C}" presName="LevelTwoTextNode" presStyleLbl="node2" presStyleIdx="1" presStyleCnt="3" custScaleX="500611">
        <dgm:presLayoutVars>
          <dgm:chPref val="3"/>
        </dgm:presLayoutVars>
      </dgm:prSet>
      <dgm:spPr/>
    </dgm:pt>
    <dgm:pt modelId="{B832078D-C22B-459B-8964-4204E6D07DAE}" type="pres">
      <dgm:prSet presAssocID="{4EC76200-064D-42E3-9CA3-4C16CE633F8C}" presName="level3hierChild" presStyleCnt="0"/>
      <dgm:spPr/>
    </dgm:pt>
    <dgm:pt modelId="{8F5DB560-C97A-4E78-B2C3-C6E44EF71CB1}" type="pres">
      <dgm:prSet presAssocID="{D1E69B42-1227-476D-8127-439D9FA796B7}" presName="conn2-1" presStyleLbl="parChTrans1D2" presStyleIdx="2" presStyleCnt="3"/>
      <dgm:spPr/>
    </dgm:pt>
    <dgm:pt modelId="{28ED05AD-58FB-403B-968C-0B1765541D1D}" type="pres">
      <dgm:prSet presAssocID="{D1E69B42-1227-476D-8127-439D9FA796B7}" presName="connTx" presStyleLbl="parChTrans1D2" presStyleIdx="2" presStyleCnt="3"/>
      <dgm:spPr/>
    </dgm:pt>
    <dgm:pt modelId="{B1FEB313-6D81-42AF-A4C3-D91962A88209}" type="pres">
      <dgm:prSet presAssocID="{201BCE23-4837-4A08-830C-9645BD307AA3}" presName="root2" presStyleCnt="0"/>
      <dgm:spPr/>
    </dgm:pt>
    <dgm:pt modelId="{CF05C6F7-20E0-47B3-9B29-8EF985999BD2}" type="pres">
      <dgm:prSet presAssocID="{201BCE23-4837-4A08-830C-9645BD307AA3}" presName="LevelTwoTextNode" presStyleLbl="node2" presStyleIdx="2" presStyleCnt="3" custScaleX="503730">
        <dgm:presLayoutVars>
          <dgm:chPref val="3"/>
        </dgm:presLayoutVars>
      </dgm:prSet>
      <dgm:spPr/>
    </dgm:pt>
    <dgm:pt modelId="{8E5E677A-8317-4590-AC6D-E3933777BB24}" type="pres">
      <dgm:prSet presAssocID="{201BCE23-4837-4A08-830C-9645BD307AA3}" presName="level3hierChild" presStyleCnt="0"/>
      <dgm:spPr/>
    </dgm:pt>
  </dgm:ptLst>
  <dgm:cxnLst>
    <dgm:cxn modelId="{6F95850B-D443-4330-994D-40B6CAE56A63}" type="presOf" srcId="{D1E69B42-1227-476D-8127-439D9FA796B7}" destId="{28ED05AD-58FB-403B-968C-0B1765541D1D}" srcOrd="1" destOrd="0" presId="urn:microsoft.com/office/officeart/2008/layout/HorizontalMultiLevelHierarchy"/>
    <dgm:cxn modelId="{90B9D32C-260D-4E15-9547-FBB0B78BDB67}" type="presOf" srcId="{AAC41505-DC27-4F64-B5CE-F9E904F5D90A}" destId="{BCFCA377-E74B-4291-86A9-71F978156F8E}" srcOrd="0" destOrd="0" presId="urn:microsoft.com/office/officeart/2008/layout/HorizontalMultiLevelHierarchy"/>
    <dgm:cxn modelId="{CF8A402F-38D2-4E9E-8461-2E18C9EDC6C3}" type="presOf" srcId="{77A5CEB9-30D0-4E46-93FD-481B3C35E2B9}" destId="{887DF193-EDF8-45E7-BA6B-A1AA49783B52}" srcOrd="0" destOrd="0" presId="urn:microsoft.com/office/officeart/2008/layout/HorizontalMultiLevelHierarchy"/>
    <dgm:cxn modelId="{E9988031-4F4E-4FB2-A782-FAE8BD14FCDE}" type="presOf" srcId="{201BCE23-4837-4A08-830C-9645BD307AA3}" destId="{CF05C6F7-20E0-47B3-9B29-8EF985999BD2}" srcOrd="0" destOrd="0" presId="urn:microsoft.com/office/officeart/2008/layout/HorizontalMultiLevelHierarchy"/>
    <dgm:cxn modelId="{2E40CA3E-D84B-48BB-885C-4D621F60378E}" type="presOf" srcId="{8AAED75A-0168-477F-AEC6-DEE9012A001D}" destId="{72238C8A-B3DE-4E07-8CA4-4F779EC9015C}" srcOrd="1" destOrd="0" presId="urn:microsoft.com/office/officeart/2008/layout/HorizontalMultiLevelHierarchy"/>
    <dgm:cxn modelId="{9C4D465E-606A-41CF-89AF-6B141F22B42E}" type="presOf" srcId="{B6329740-4A71-44E9-AC1E-8AE0DCD21991}" destId="{1FC914C2-D49C-4D6C-AC0B-33D32387C245}" srcOrd="0" destOrd="0" presId="urn:microsoft.com/office/officeart/2008/layout/HorizontalMultiLevelHierarchy"/>
    <dgm:cxn modelId="{F55C585E-7D12-453C-AC52-B7B9847DDB64}" srcId="{DDC55BDD-3CE1-4BBC-BB79-A4E7664B8A17}" destId="{201BCE23-4837-4A08-830C-9645BD307AA3}" srcOrd="2" destOrd="0" parTransId="{D1E69B42-1227-476D-8127-439D9FA796B7}" sibTransId="{81116FCD-2864-45F1-8373-E961AAC709CD}"/>
    <dgm:cxn modelId="{2F003479-5414-42DC-A62E-E4E961A7C11F}" srcId="{AAC41505-DC27-4F64-B5CE-F9E904F5D90A}" destId="{DDC55BDD-3CE1-4BBC-BB79-A4E7664B8A17}" srcOrd="0" destOrd="0" parTransId="{456871DB-92AF-4BB9-8963-B85EC1DB0528}" sibTransId="{0655A5AB-1415-4CF5-AC23-BE7B39AA0646}"/>
    <dgm:cxn modelId="{9B59847C-33CA-4558-9146-AD4A6FA81147}" type="presOf" srcId="{DDC55BDD-3CE1-4BBC-BB79-A4E7664B8A17}" destId="{B8AEA9E3-08AD-43AD-B147-391181B00761}" srcOrd="0" destOrd="0" presId="urn:microsoft.com/office/officeart/2008/layout/HorizontalMultiLevelHierarchy"/>
    <dgm:cxn modelId="{D0F33596-2AD3-4DF6-90C7-75627C884756}" srcId="{DDC55BDD-3CE1-4BBC-BB79-A4E7664B8A17}" destId="{4EC76200-064D-42E3-9CA3-4C16CE633F8C}" srcOrd="1" destOrd="0" parTransId="{B6329740-4A71-44E9-AC1E-8AE0DCD21991}" sibTransId="{6538B2FF-1E75-4806-8395-52DB6C0D3602}"/>
    <dgm:cxn modelId="{436321AA-80FC-4D05-8BBA-83A6D30ECD73}" type="presOf" srcId="{8AAED75A-0168-477F-AEC6-DEE9012A001D}" destId="{42733610-7601-4612-96B4-062D47B73F8E}" srcOrd="0" destOrd="0" presId="urn:microsoft.com/office/officeart/2008/layout/HorizontalMultiLevelHierarchy"/>
    <dgm:cxn modelId="{1CF18BD3-6970-4CD7-BE41-8CDB800FB49D}" type="presOf" srcId="{D1E69B42-1227-476D-8127-439D9FA796B7}" destId="{8F5DB560-C97A-4E78-B2C3-C6E44EF71CB1}" srcOrd="0" destOrd="0" presId="urn:microsoft.com/office/officeart/2008/layout/HorizontalMultiLevelHierarchy"/>
    <dgm:cxn modelId="{F3805BED-2678-4A35-B774-C91AAFE5644F}" srcId="{DDC55BDD-3CE1-4BBC-BB79-A4E7664B8A17}" destId="{77A5CEB9-30D0-4E46-93FD-481B3C35E2B9}" srcOrd="0" destOrd="0" parTransId="{8AAED75A-0168-477F-AEC6-DEE9012A001D}" sibTransId="{468A9FB9-D26F-4434-8867-DBEAC7ACE144}"/>
    <dgm:cxn modelId="{3A2608FD-1A19-4A4B-B3DA-578E37D444B8}" type="presOf" srcId="{B6329740-4A71-44E9-AC1E-8AE0DCD21991}" destId="{0A83AC3F-0527-47FF-B62B-FA5B9B8FE95F}" srcOrd="1" destOrd="0" presId="urn:microsoft.com/office/officeart/2008/layout/HorizontalMultiLevelHierarchy"/>
    <dgm:cxn modelId="{9BA509FF-932F-4184-9AE6-B1B3D5E7B6CD}" type="presOf" srcId="{4EC76200-064D-42E3-9CA3-4C16CE633F8C}" destId="{39A4E78C-E540-42C6-9800-288B2D11631E}" srcOrd="0" destOrd="0" presId="urn:microsoft.com/office/officeart/2008/layout/HorizontalMultiLevelHierarchy"/>
    <dgm:cxn modelId="{A6F1F741-BF14-4B9F-87A8-6EC4EDDE3A17}" type="presParOf" srcId="{BCFCA377-E74B-4291-86A9-71F978156F8E}" destId="{F9B01A8E-86FB-4CEF-87BC-8D31FBA995B6}" srcOrd="0" destOrd="0" presId="urn:microsoft.com/office/officeart/2008/layout/HorizontalMultiLevelHierarchy"/>
    <dgm:cxn modelId="{38F5C635-161B-4D0B-AFA6-67C511C5E595}" type="presParOf" srcId="{F9B01A8E-86FB-4CEF-87BC-8D31FBA995B6}" destId="{B8AEA9E3-08AD-43AD-B147-391181B00761}" srcOrd="0" destOrd="0" presId="urn:microsoft.com/office/officeart/2008/layout/HorizontalMultiLevelHierarchy"/>
    <dgm:cxn modelId="{16525B69-E982-4458-A41E-99B8012A312D}" type="presParOf" srcId="{F9B01A8E-86FB-4CEF-87BC-8D31FBA995B6}" destId="{A5A42AA6-BE98-4DE1-ABE9-A6249DFD46AD}" srcOrd="1" destOrd="0" presId="urn:microsoft.com/office/officeart/2008/layout/HorizontalMultiLevelHierarchy"/>
    <dgm:cxn modelId="{A862E90C-BF6B-4EBA-B81D-821F2CA75E44}" type="presParOf" srcId="{A5A42AA6-BE98-4DE1-ABE9-A6249DFD46AD}" destId="{42733610-7601-4612-96B4-062D47B73F8E}" srcOrd="0" destOrd="0" presId="urn:microsoft.com/office/officeart/2008/layout/HorizontalMultiLevelHierarchy"/>
    <dgm:cxn modelId="{43BE3DD1-6F23-4A61-8275-986C6E2515F7}" type="presParOf" srcId="{42733610-7601-4612-96B4-062D47B73F8E}" destId="{72238C8A-B3DE-4E07-8CA4-4F779EC9015C}" srcOrd="0" destOrd="0" presId="urn:microsoft.com/office/officeart/2008/layout/HorizontalMultiLevelHierarchy"/>
    <dgm:cxn modelId="{1CD32BF3-C929-4A8C-9F4F-DF383B4C8BFE}" type="presParOf" srcId="{A5A42AA6-BE98-4DE1-ABE9-A6249DFD46AD}" destId="{57A590AA-43DB-4EC0-9C12-49B54093C800}" srcOrd="1" destOrd="0" presId="urn:microsoft.com/office/officeart/2008/layout/HorizontalMultiLevelHierarchy"/>
    <dgm:cxn modelId="{3E64284C-B4A0-4B1F-8BEA-77F5F029B41A}" type="presParOf" srcId="{57A590AA-43DB-4EC0-9C12-49B54093C800}" destId="{887DF193-EDF8-45E7-BA6B-A1AA49783B52}" srcOrd="0" destOrd="0" presId="urn:microsoft.com/office/officeart/2008/layout/HorizontalMultiLevelHierarchy"/>
    <dgm:cxn modelId="{304B0D66-3AEA-4F86-9D2A-A1BD54539690}" type="presParOf" srcId="{57A590AA-43DB-4EC0-9C12-49B54093C800}" destId="{81544459-ED01-4FEE-93F3-DCDB6618CD07}" srcOrd="1" destOrd="0" presId="urn:microsoft.com/office/officeart/2008/layout/HorizontalMultiLevelHierarchy"/>
    <dgm:cxn modelId="{2A4C45BB-0CCB-4885-8300-8A76F949B373}" type="presParOf" srcId="{A5A42AA6-BE98-4DE1-ABE9-A6249DFD46AD}" destId="{1FC914C2-D49C-4D6C-AC0B-33D32387C245}" srcOrd="2" destOrd="0" presId="urn:microsoft.com/office/officeart/2008/layout/HorizontalMultiLevelHierarchy"/>
    <dgm:cxn modelId="{48D57D34-168E-4D5C-8EAD-51A8E7E965C8}" type="presParOf" srcId="{1FC914C2-D49C-4D6C-AC0B-33D32387C245}" destId="{0A83AC3F-0527-47FF-B62B-FA5B9B8FE95F}" srcOrd="0" destOrd="0" presId="urn:microsoft.com/office/officeart/2008/layout/HorizontalMultiLevelHierarchy"/>
    <dgm:cxn modelId="{938FE685-CC59-49BD-B92E-FEA4E584326F}" type="presParOf" srcId="{A5A42AA6-BE98-4DE1-ABE9-A6249DFD46AD}" destId="{BB71DB6A-4CEC-4CFF-83A3-8AEE12C65790}" srcOrd="3" destOrd="0" presId="urn:microsoft.com/office/officeart/2008/layout/HorizontalMultiLevelHierarchy"/>
    <dgm:cxn modelId="{E4278A3D-6680-4739-A497-2E55EA91AAAE}" type="presParOf" srcId="{BB71DB6A-4CEC-4CFF-83A3-8AEE12C65790}" destId="{39A4E78C-E540-42C6-9800-288B2D11631E}" srcOrd="0" destOrd="0" presId="urn:microsoft.com/office/officeart/2008/layout/HorizontalMultiLevelHierarchy"/>
    <dgm:cxn modelId="{E82998AB-81D1-402E-A36A-3A4A203CA75A}" type="presParOf" srcId="{BB71DB6A-4CEC-4CFF-83A3-8AEE12C65790}" destId="{B832078D-C22B-459B-8964-4204E6D07DAE}" srcOrd="1" destOrd="0" presId="urn:microsoft.com/office/officeart/2008/layout/HorizontalMultiLevelHierarchy"/>
    <dgm:cxn modelId="{875A05EF-D92F-4AAC-B02A-D8C322792152}" type="presParOf" srcId="{A5A42AA6-BE98-4DE1-ABE9-A6249DFD46AD}" destId="{8F5DB560-C97A-4E78-B2C3-C6E44EF71CB1}" srcOrd="4" destOrd="0" presId="urn:microsoft.com/office/officeart/2008/layout/HorizontalMultiLevelHierarchy"/>
    <dgm:cxn modelId="{061F2AA5-CCE7-4B45-8DFB-2EF198A37B1F}" type="presParOf" srcId="{8F5DB560-C97A-4E78-B2C3-C6E44EF71CB1}" destId="{28ED05AD-58FB-403B-968C-0B1765541D1D}" srcOrd="0" destOrd="0" presId="urn:microsoft.com/office/officeart/2008/layout/HorizontalMultiLevelHierarchy"/>
    <dgm:cxn modelId="{0A7550E0-7F31-429F-8BD5-E8AA93AD01A9}" type="presParOf" srcId="{A5A42AA6-BE98-4DE1-ABE9-A6249DFD46AD}" destId="{B1FEB313-6D81-42AF-A4C3-D91962A88209}" srcOrd="5" destOrd="0" presId="urn:microsoft.com/office/officeart/2008/layout/HorizontalMultiLevelHierarchy"/>
    <dgm:cxn modelId="{E902CACD-9895-43DD-A8FE-F9380D84DC97}" type="presParOf" srcId="{B1FEB313-6D81-42AF-A4C3-D91962A88209}" destId="{CF05C6F7-20E0-47B3-9B29-8EF985999BD2}" srcOrd="0" destOrd="0" presId="urn:microsoft.com/office/officeart/2008/layout/HorizontalMultiLevelHierarchy"/>
    <dgm:cxn modelId="{97CE66CF-7AC4-477C-A46B-C1D2661CC88F}" type="presParOf" srcId="{B1FEB313-6D81-42AF-A4C3-D91962A88209}" destId="{8E5E677A-8317-4590-AC6D-E3933777BB2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2C479A-990A-4085-BBBE-CD6D10B6E69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6BF2426-A5B0-4E3E-8B52-00B489256AF2}">
      <dgm:prSet custT="1"/>
      <dgm:spPr/>
      <dgm:t>
        <a:bodyPr/>
        <a:lstStyle/>
        <a:p>
          <a:endParaRPr lang="sr-Cyrl-RS" sz="2000" b="1" i="1" dirty="0"/>
        </a:p>
        <a:p>
          <a:r>
            <a:rPr lang="sr-Cyrl-RS" sz="2000" b="1" i="1" dirty="0"/>
            <a:t>ИЗУЗЕЦИ:</a:t>
          </a:r>
          <a:endParaRPr lang="en-US" sz="2200" dirty="0"/>
        </a:p>
      </dgm:t>
    </dgm:pt>
    <dgm:pt modelId="{13531EF6-8BAF-4F15-B5DA-A890CFB2DA59}" type="parTrans" cxnId="{3E47888C-67D8-4562-B395-B99DB1833CA5}">
      <dgm:prSet/>
      <dgm:spPr/>
      <dgm:t>
        <a:bodyPr/>
        <a:lstStyle/>
        <a:p>
          <a:endParaRPr lang="en-US"/>
        </a:p>
      </dgm:t>
    </dgm:pt>
    <dgm:pt modelId="{DBA9F139-67A9-4DE5-919A-BE559C3EBDA2}" type="sibTrans" cxnId="{3E47888C-67D8-4562-B395-B99DB1833CA5}">
      <dgm:prSet/>
      <dgm:spPr/>
      <dgm:t>
        <a:bodyPr/>
        <a:lstStyle/>
        <a:p>
          <a:endParaRPr lang="en-US"/>
        </a:p>
      </dgm:t>
    </dgm:pt>
    <dgm:pt modelId="{570BCBAC-F367-4D75-982D-1E2B3065AE9B}">
      <dgm:prSet/>
      <dgm:spPr/>
      <dgm:t>
        <a:bodyPr/>
        <a:lstStyle/>
        <a:p>
          <a:r>
            <a:rPr lang="sr-Cyrl-RS" sz="1700" u="sng" dirty="0"/>
            <a:t>Излучна и </a:t>
          </a:r>
          <a:r>
            <a:rPr lang="sr-Cyrl-RS" sz="1700" u="sng" dirty="0" err="1"/>
            <a:t>разлучна</a:t>
          </a:r>
          <a:r>
            <a:rPr lang="sr-Cyrl-RS" sz="1700" u="sng" dirty="0"/>
            <a:t> права на стварима или правима која се налазе у Србији </a:t>
          </a:r>
          <a:r>
            <a:rPr lang="sr-Cyrl-RS" sz="1700" dirty="0"/>
            <a:t>– увек се примењује право Србије</a:t>
          </a:r>
          <a:endParaRPr lang="en-US" sz="1700" dirty="0"/>
        </a:p>
      </dgm:t>
    </dgm:pt>
    <dgm:pt modelId="{2FC3E517-55AE-4E4C-A416-1472F9160700}" type="parTrans" cxnId="{34C331F1-46D7-4E79-88D1-63307A224E18}">
      <dgm:prSet/>
      <dgm:spPr/>
      <dgm:t>
        <a:bodyPr/>
        <a:lstStyle/>
        <a:p>
          <a:endParaRPr lang="en-US"/>
        </a:p>
      </dgm:t>
    </dgm:pt>
    <dgm:pt modelId="{13BBD2E4-AB9E-4E67-8F30-E60DA7A7B5D7}" type="sibTrans" cxnId="{34C331F1-46D7-4E79-88D1-63307A224E18}">
      <dgm:prSet/>
      <dgm:spPr/>
      <dgm:t>
        <a:bodyPr/>
        <a:lstStyle/>
        <a:p>
          <a:endParaRPr lang="en-US"/>
        </a:p>
      </dgm:t>
    </dgm:pt>
    <dgm:pt modelId="{6FED03F5-950F-4C6E-8D7E-B22F2ACABD8B}">
      <dgm:prSet/>
      <dgm:spPr/>
      <dgm:t>
        <a:bodyPr/>
        <a:lstStyle/>
        <a:p>
          <a:r>
            <a:rPr lang="sr-Cyrl-RS" sz="1700" u="sng" dirty="0"/>
            <a:t>Уговори о раду </a:t>
          </a:r>
          <a:r>
            <a:rPr lang="sr-Cyrl-RS" sz="1700" dirty="0"/>
            <a:t>– примењује се право које је меродавно за сам уговор</a:t>
          </a:r>
          <a:endParaRPr lang="en-US" sz="1700" dirty="0"/>
        </a:p>
      </dgm:t>
    </dgm:pt>
    <dgm:pt modelId="{6C901690-A068-4D53-B695-F64FC65EF54B}" type="parTrans" cxnId="{A7067B34-D58C-4BA2-9262-5C0179A8B96A}">
      <dgm:prSet/>
      <dgm:spPr/>
      <dgm:t>
        <a:bodyPr/>
        <a:lstStyle/>
        <a:p>
          <a:endParaRPr lang="en-US"/>
        </a:p>
      </dgm:t>
    </dgm:pt>
    <dgm:pt modelId="{EF218065-7F57-42CC-82EA-AA55A7E365DF}" type="sibTrans" cxnId="{A7067B34-D58C-4BA2-9262-5C0179A8B96A}">
      <dgm:prSet/>
      <dgm:spPr/>
      <dgm:t>
        <a:bodyPr/>
        <a:lstStyle/>
        <a:p>
          <a:endParaRPr lang="en-US"/>
        </a:p>
      </dgm:t>
    </dgm:pt>
    <dgm:pt modelId="{479D8C62-2600-4121-AFEC-016FD77C45C2}">
      <dgm:prSet/>
      <dgm:spPr/>
      <dgm:t>
        <a:bodyPr/>
        <a:lstStyle/>
        <a:p>
          <a:endParaRPr lang="en-US" sz="1700" dirty="0"/>
        </a:p>
      </dgm:t>
    </dgm:pt>
    <dgm:pt modelId="{7AE8AEB7-9E83-4863-92C9-9CBCF8AB6909}" type="parTrans" cxnId="{780B377B-3BF5-403F-81F3-C55AB8728B53}">
      <dgm:prSet/>
      <dgm:spPr/>
      <dgm:t>
        <a:bodyPr/>
        <a:lstStyle/>
        <a:p>
          <a:endParaRPr lang="en-US"/>
        </a:p>
      </dgm:t>
    </dgm:pt>
    <dgm:pt modelId="{53FC417D-CB9D-439E-9994-AA0572A938B4}" type="sibTrans" cxnId="{780B377B-3BF5-403F-81F3-C55AB8728B53}">
      <dgm:prSet/>
      <dgm:spPr/>
      <dgm:t>
        <a:bodyPr/>
        <a:lstStyle/>
        <a:p>
          <a:endParaRPr lang="en-US"/>
        </a:p>
      </dgm:t>
    </dgm:pt>
    <dgm:pt modelId="{3549E2F5-507C-4038-BE09-DAD32EEDA20A}">
      <dgm:prSet/>
      <dgm:spPr/>
      <dgm:t>
        <a:bodyPr/>
        <a:lstStyle/>
        <a:p>
          <a:r>
            <a:rPr lang="sr-Cyrl-RS"/>
            <a:t>На поступак стечаја и његова дејства примењује се право државе у којој је поступак отворен</a:t>
          </a:r>
          <a:r>
            <a:rPr lang="sr-Latn-RS"/>
            <a:t> </a:t>
          </a:r>
          <a:r>
            <a:rPr lang="sr-Cyrl-RS" i="1"/>
            <a:t>(</a:t>
          </a:r>
          <a:r>
            <a:rPr lang="sr-Latn-RS" i="1"/>
            <a:t>lex fori concursus)</a:t>
          </a:r>
          <a:endParaRPr lang="en-US" dirty="0"/>
        </a:p>
      </dgm:t>
    </dgm:pt>
    <dgm:pt modelId="{8A7A2493-E449-43FC-A5C6-AC3C33AF54C7}" type="parTrans" cxnId="{CB18C587-5F85-450D-9D4D-CA53B4C9E85D}">
      <dgm:prSet/>
      <dgm:spPr/>
      <dgm:t>
        <a:bodyPr/>
        <a:lstStyle/>
        <a:p>
          <a:endParaRPr lang="en-US"/>
        </a:p>
      </dgm:t>
    </dgm:pt>
    <dgm:pt modelId="{CC0E12B2-FE0A-45B2-8FD1-B9416A484D5C}" type="sibTrans" cxnId="{CB18C587-5F85-450D-9D4D-CA53B4C9E85D}">
      <dgm:prSet/>
      <dgm:spPr/>
      <dgm:t>
        <a:bodyPr/>
        <a:lstStyle/>
        <a:p>
          <a:endParaRPr lang="en-US"/>
        </a:p>
      </dgm:t>
    </dgm:pt>
    <dgm:pt modelId="{3B47387B-CAFE-4CF3-81D7-CCCA61F4CF74}" type="pres">
      <dgm:prSet presAssocID="{442C479A-990A-4085-BBBE-CD6D10B6E697}" presName="Name0" presStyleCnt="0">
        <dgm:presLayoutVars>
          <dgm:dir/>
          <dgm:resizeHandles val="exact"/>
        </dgm:presLayoutVars>
      </dgm:prSet>
      <dgm:spPr/>
    </dgm:pt>
    <dgm:pt modelId="{6E3DB352-58FC-4614-BDD8-49589D84807F}" type="pres">
      <dgm:prSet presAssocID="{3549E2F5-507C-4038-BE09-DAD32EEDA20A}" presName="node" presStyleLbl="node1" presStyleIdx="0" presStyleCnt="2">
        <dgm:presLayoutVars>
          <dgm:bulletEnabled val="1"/>
        </dgm:presLayoutVars>
      </dgm:prSet>
      <dgm:spPr/>
    </dgm:pt>
    <dgm:pt modelId="{A0292E22-FAF2-4D26-8F0B-551A6A6E8044}" type="pres">
      <dgm:prSet presAssocID="{CC0E12B2-FE0A-45B2-8FD1-B9416A484D5C}" presName="sibTrans" presStyleLbl="sibTrans2D1" presStyleIdx="0" presStyleCnt="1"/>
      <dgm:spPr/>
    </dgm:pt>
    <dgm:pt modelId="{F0738296-CCA4-4175-A6C6-35F84EB0939E}" type="pres">
      <dgm:prSet presAssocID="{CC0E12B2-FE0A-45B2-8FD1-B9416A484D5C}" presName="connectorText" presStyleLbl="sibTrans2D1" presStyleIdx="0" presStyleCnt="1"/>
      <dgm:spPr/>
    </dgm:pt>
    <dgm:pt modelId="{C02AE779-6804-4948-8A7C-670B5B1D1B50}" type="pres">
      <dgm:prSet presAssocID="{16BF2426-A5B0-4E3E-8B52-00B489256AF2}" presName="node" presStyleLbl="node1" presStyleIdx="1" presStyleCnt="2">
        <dgm:presLayoutVars>
          <dgm:bulletEnabled val="1"/>
        </dgm:presLayoutVars>
      </dgm:prSet>
      <dgm:spPr/>
    </dgm:pt>
  </dgm:ptLst>
  <dgm:cxnLst>
    <dgm:cxn modelId="{94F75B01-4C43-428B-AA2D-5784C75F4080}" type="presOf" srcId="{CC0E12B2-FE0A-45B2-8FD1-B9416A484D5C}" destId="{F0738296-CCA4-4175-A6C6-35F84EB0939E}" srcOrd="1" destOrd="0" presId="urn:microsoft.com/office/officeart/2005/8/layout/process1"/>
    <dgm:cxn modelId="{31CD9320-A96A-444E-8613-2BFDF48C1447}" type="presOf" srcId="{CC0E12B2-FE0A-45B2-8FD1-B9416A484D5C}" destId="{A0292E22-FAF2-4D26-8F0B-551A6A6E8044}" srcOrd="0" destOrd="0" presId="urn:microsoft.com/office/officeart/2005/8/layout/process1"/>
    <dgm:cxn modelId="{A7067B34-D58C-4BA2-9262-5C0179A8B96A}" srcId="{16BF2426-A5B0-4E3E-8B52-00B489256AF2}" destId="{6FED03F5-950F-4C6E-8D7E-B22F2ACABD8B}" srcOrd="1" destOrd="0" parTransId="{6C901690-A068-4D53-B695-F64FC65EF54B}" sibTransId="{EF218065-7F57-42CC-82EA-AA55A7E365DF}"/>
    <dgm:cxn modelId="{8070DA37-5904-4890-9EE2-C229B8AC279B}" type="presOf" srcId="{570BCBAC-F367-4D75-982D-1E2B3065AE9B}" destId="{C02AE779-6804-4948-8A7C-670B5B1D1B50}" srcOrd="0" destOrd="1" presId="urn:microsoft.com/office/officeart/2005/8/layout/process1"/>
    <dgm:cxn modelId="{E64BC23F-316A-45DD-BE62-D65C32EAA492}" type="presOf" srcId="{479D8C62-2600-4121-AFEC-016FD77C45C2}" destId="{C02AE779-6804-4948-8A7C-670B5B1D1B50}" srcOrd="0" destOrd="3" presId="urn:microsoft.com/office/officeart/2005/8/layout/process1"/>
    <dgm:cxn modelId="{F4AD7665-4650-4896-80C0-39EA80214CD3}" type="presOf" srcId="{442C479A-990A-4085-BBBE-CD6D10B6E697}" destId="{3B47387B-CAFE-4CF3-81D7-CCCA61F4CF74}" srcOrd="0" destOrd="0" presId="urn:microsoft.com/office/officeart/2005/8/layout/process1"/>
    <dgm:cxn modelId="{780B377B-3BF5-403F-81F3-C55AB8728B53}" srcId="{6FED03F5-950F-4C6E-8D7E-B22F2ACABD8B}" destId="{479D8C62-2600-4121-AFEC-016FD77C45C2}" srcOrd="0" destOrd="0" parTransId="{7AE8AEB7-9E83-4863-92C9-9CBCF8AB6909}" sibTransId="{53FC417D-CB9D-439E-9994-AA0572A938B4}"/>
    <dgm:cxn modelId="{CB18C587-5F85-450D-9D4D-CA53B4C9E85D}" srcId="{442C479A-990A-4085-BBBE-CD6D10B6E697}" destId="{3549E2F5-507C-4038-BE09-DAD32EEDA20A}" srcOrd="0" destOrd="0" parTransId="{8A7A2493-E449-43FC-A5C6-AC3C33AF54C7}" sibTransId="{CC0E12B2-FE0A-45B2-8FD1-B9416A484D5C}"/>
    <dgm:cxn modelId="{3E47888C-67D8-4562-B395-B99DB1833CA5}" srcId="{442C479A-990A-4085-BBBE-CD6D10B6E697}" destId="{16BF2426-A5B0-4E3E-8B52-00B489256AF2}" srcOrd="1" destOrd="0" parTransId="{13531EF6-8BAF-4F15-B5DA-A890CFB2DA59}" sibTransId="{DBA9F139-67A9-4DE5-919A-BE559C3EBDA2}"/>
    <dgm:cxn modelId="{63C838B2-F927-40BE-95D8-7F745A55B348}" type="presOf" srcId="{3549E2F5-507C-4038-BE09-DAD32EEDA20A}" destId="{6E3DB352-58FC-4614-BDD8-49589D84807F}" srcOrd="0" destOrd="0" presId="urn:microsoft.com/office/officeart/2005/8/layout/process1"/>
    <dgm:cxn modelId="{AF68A5CD-0AF9-4EB9-8986-B0D7CC98F95E}" type="presOf" srcId="{16BF2426-A5B0-4E3E-8B52-00B489256AF2}" destId="{C02AE779-6804-4948-8A7C-670B5B1D1B50}" srcOrd="0" destOrd="0" presId="urn:microsoft.com/office/officeart/2005/8/layout/process1"/>
    <dgm:cxn modelId="{34C331F1-46D7-4E79-88D1-63307A224E18}" srcId="{16BF2426-A5B0-4E3E-8B52-00B489256AF2}" destId="{570BCBAC-F367-4D75-982D-1E2B3065AE9B}" srcOrd="0" destOrd="0" parTransId="{2FC3E517-55AE-4E4C-A416-1472F9160700}" sibTransId="{13BBD2E4-AB9E-4E67-8F30-E60DA7A7B5D7}"/>
    <dgm:cxn modelId="{AAEE45FD-602A-406B-9B13-010E0075A8C9}" type="presOf" srcId="{6FED03F5-950F-4C6E-8D7E-B22F2ACABD8B}" destId="{C02AE779-6804-4948-8A7C-670B5B1D1B50}" srcOrd="0" destOrd="2" presId="urn:microsoft.com/office/officeart/2005/8/layout/process1"/>
    <dgm:cxn modelId="{F456A1B8-CFE8-48B2-853D-12E742B3566D}" type="presParOf" srcId="{3B47387B-CAFE-4CF3-81D7-CCCA61F4CF74}" destId="{6E3DB352-58FC-4614-BDD8-49589D84807F}" srcOrd="0" destOrd="0" presId="urn:microsoft.com/office/officeart/2005/8/layout/process1"/>
    <dgm:cxn modelId="{2EE3DA20-39B6-4FC1-A3E8-AD77FF98E5BD}" type="presParOf" srcId="{3B47387B-CAFE-4CF3-81D7-CCCA61F4CF74}" destId="{A0292E22-FAF2-4D26-8F0B-551A6A6E8044}" srcOrd="1" destOrd="0" presId="urn:microsoft.com/office/officeart/2005/8/layout/process1"/>
    <dgm:cxn modelId="{753CFCDC-8566-41BE-B515-CEEF379EC814}" type="presParOf" srcId="{A0292E22-FAF2-4D26-8F0B-551A6A6E8044}" destId="{F0738296-CCA4-4175-A6C6-35F84EB0939E}" srcOrd="0" destOrd="0" presId="urn:microsoft.com/office/officeart/2005/8/layout/process1"/>
    <dgm:cxn modelId="{624AFD8C-C080-415C-90B3-BF9404564AAB}" type="presParOf" srcId="{3B47387B-CAFE-4CF3-81D7-CCCA61F4CF74}" destId="{C02AE779-6804-4948-8A7C-670B5B1D1B5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B36DE6-39E3-4599-8B93-7FE73C6B98B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F9B520B-B273-47E5-99AA-54FCECCA62F7}">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200" i="1" u="sng" dirty="0"/>
            <a:t>КООРДИНАЦИЈА ДОМАЋЕГ И СТРАНОГ ПОСТУПКА</a:t>
          </a:r>
          <a:endParaRPr lang="en-US" sz="2200" dirty="0"/>
        </a:p>
      </dgm:t>
    </dgm:pt>
    <dgm:pt modelId="{56A451AB-B7BB-4DCA-A657-FB0AD003BF56}" type="parTrans" cxnId="{01A510A4-3D8A-4DE8-9F39-F73E04123994}">
      <dgm:prSet/>
      <dgm:spPr/>
      <dgm:t>
        <a:bodyPr/>
        <a:lstStyle/>
        <a:p>
          <a:endParaRPr lang="en-US"/>
        </a:p>
      </dgm:t>
    </dgm:pt>
    <dgm:pt modelId="{16BF30A6-E8FA-46F8-B825-B1ADC0C2799E}" type="sibTrans" cxnId="{01A510A4-3D8A-4DE8-9F39-F73E04123994}">
      <dgm:prSet/>
      <dgm:spPr/>
      <dgm:t>
        <a:bodyPr/>
        <a:lstStyle/>
        <a:p>
          <a:endParaRPr lang="en-US"/>
        </a:p>
      </dgm:t>
    </dgm:pt>
    <dgm:pt modelId="{0855F3C9-712B-41C0-A187-0C678DB7BB70}">
      <dgm:prSet phldrT="[Text]" custT="1"/>
      <dgm:spPr/>
      <dgm:t>
        <a:bodyPr/>
        <a:lstStyle/>
        <a:p>
          <a:pPr algn="just">
            <a:buFont typeface="Wingdings" panose="05000000000000000000" pitchFamily="2" charset="2"/>
            <a:buNone/>
          </a:pPr>
          <a:r>
            <a:rPr lang="sr-Cyrl-RS" sz="1600" dirty="0"/>
            <a:t>- Отварање поступка у Србији не спречава признање страног поступка према истом дужнику (али ако је страни поступак признат као главни, домаћи стечајни поступак се након тога може отворити само као споредни)</a:t>
          </a:r>
        </a:p>
        <a:p>
          <a:pPr algn="just">
            <a:buFont typeface="Wingdings" panose="05000000000000000000" pitchFamily="2" charset="2"/>
            <a:buNone/>
          </a:pPr>
          <a:r>
            <a:rPr lang="sr-Cyrl-RS" sz="1600" dirty="0"/>
            <a:t>- Циљ координације је пружање међусобне помоћи између стечајних органа различитих јурисдикција, и ефикасније вођење свих поступака (пре свега главног)</a:t>
          </a:r>
        </a:p>
        <a:p>
          <a:pPr algn="just">
            <a:buFont typeface="Wingdings" panose="05000000000000000000" pitchFamily="2" charset="2"/>
            <a:buNone/>
          </a:pPr>
          <a:r>
            <a:rPr lang="sr-Cyrl-RS" sz="1600" dirty="0"/>
            <a:t>- У свакој од ситуација пружања помоћи суд је дужан да води рачуна о домаћим прописима </a:t>
          </a:r>
          <a:endParaRPr lang="sr-Cyrl-RS" sz="1600" dirty="0">
            <a:solidFill>
              <a:srgbClr val="FF0000"/>
            </a:solidFill>
          </a:endParaRPr>
        </a:p>
      </dgm:t>
    </dgm:pt>
    <dgm:pt modelId="{5E9BFCB0-291E-4BD6-802C-23CF3F9496D1}" type="parTrans" cxnId="{3DB87630-188E-4F56-89E6-4306E83261F1}">
      <dgm:prSet/>
      <dgm:spPr/>
      <dgm:t>
        <a:bodyPr/>
        <a:lstStyle/>
        <a:p>
          <a:endParaRPr lang="en-US"/>
        </a:p>
      </dgm:t>
    </dgm:pt>
    <dgm:pt modelId="{748790C3-E4C0-44E9-822E-DAE2F89E6536}" type="sibTrans" cxnId="{3DB87630-188E-4F56-89E6-4306E83261F1}">
      <dgm:prSet/>
      <dgm:spPr/>
      <dgm:t>
        <a:bodyPr/>
        <a:lstStyle/>
        <a:p>
          <a:endParaRPr lang="en-US"/>
        </a:p>
      </dgm:t>
    </dgm:pt>
    <dgm:pt modelId="{0EA51048-29A5-44C5-B4E4-2E61E608A93D}">
      <dgm:prSet phldrT="[Text]" custT="1"/>
      <dgm:spPr/>
      <dgm:t>
        <a:bodyPr/>
        <a:lstStyle/>
        <a:p>
          <a:pPr algn="just"/>
          <a:r>
            <a:rPr lang="sr-Cyrl-RS" sz="2000" dirty="0"/>
            <a:t>- </a:t>
          </a:r>
          <a:r>
            <a:rPr lang="sr-Cyrl-RS" sz="1600" dirty="0"/>
            <a:t>Уколико се против дужника води више страних поступака па више страних представника поднесу предлоге за признање страних поступака у Србији.</a:t>
          </a:r>
          <a:endParaRPr lang="en-US" sz="1600" dirty="0"/>
        </a:p>
        <a:p>
          <a:pPr algn="just">
            <a:buFont typeface="Wingdings" panose="05000000000000000000" pitchFamily="2" charset="2"/>
            <a:buChar char=""/>
          </a:pPr>
          <a:r>
            <a:rPr lang="sr-Cyrl-RS" sz="1600" dirty="0"/>
            <a:t>- Даје се приоритет страном главном поступку у односу на страни споредни поступак, а истовремено се прихвата концепт равноправности више страних споредних поступака.	</a:t>
          </a:r>
        </a:p>
        <a:p>
          <a:pPr algn="just">
            <a:buFont typeface="Wingdings" panose="05000000000000000000" pitchFamily="2" charset="2"/>
            <a:buChar char=""/>
          </a:pPr>
          <a:endParaRPr lang="sr-Cyrl-RS" sz="1600" dirty="0"/>
        </a:p>
        <a:p>
          <a:pPr algn="just">
            <a:buFont typeface="Wingdings" panose="05000000000000000000" pitchFamily="2" charset="2"/>
            <a:buChar char=""/>
          </a:pPr>
          <a:endParaRPr lang="en-US" sz="1600" dirty="0"/>
        </a:p>
      </dgm:t>
    </dgm:pt>
    <dgm:pt modelId="{75113B09-1E5B-432B-9A62-C0ED376E16C3}" type="sibTrans" cxnId="{013B8CE9-8E9F-4967-9521-79BAE2367BDB}">
      <dgm:prSet/>
      <dgm:spPr/>
      <dgm:t>
        <a:bodyPr/>
        <a:lstStyle/>
        <a:p>
          <a:endParaRPr lang="en-US"/>
        </a:p>
      </dgm:t>
    </dgm:pt>
    <dgm:pt modelId="{67ABCA00-332C-441D-821E-67E72DBBA086}" type="parTrans" cxnId="{013B8CE9-8E9F-4967-9521-79BAE2367BDB}">
      <dgm:prSet/>
      <dgm:spPr/>
      <dgm:t>
        <a:bodyPr/>
        <a:lstStyle/>
        <a:p>
          <a:endParaRPr lang="en-US"/>
        </a:p>
      </dgm:t>
    </dgm:pt>
    <dgm:pt modelId="{755C78D4-8AA0-4DB1-AB24-EDFB1D3FAFA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r-Cyrl-RS" sz="2200" i="1" u="sng" dirty="0"/>
            <a:t>КООРДИНАЦИЈА ВИШЕ СТРАНИХ ПОСТУПАКА</a:t>
          </a:r>
          <a:endParaRPr lang="en-US" sz="2200" dirty="0"/>
        </a:p>
      </dgm:t>
    </dgm:pt>
    <dgm:pt modelId="{7E5CA9BB-47AF-4451-B1F0-8BDFFD662256}" type="sibTrans" cxnId="{8636CA57-70B2-488A-94EB-B8F40F28CFB5}">
      <dgm:prSet/>
      <dgm:spPr/>
      <dgm:t>
        <a:bodyPr/>
        <a:lstStyle/>
        <a:p>
          <a:endParaRPr lang="en-US"/>
        </a:p>
      </dgm:t>
    </dgm:pt>
    <dgm:pt modelId="{7579898F-66A4-4EDD-918D-3BB3ED2BDA8D}" type="parTrans" cxnId="{8636CA57-70B2-488A-94EB-B8F40F28CFB5}">
      <dgm:prSet/>
      <dgm:spPr/>
      <dgm:t>
        <a:bodyPr/>
        <a:lstStyle/>
        <a:p>
          <a:endParaRPr lang="en-US"/>
        </a:p>
      </dgm:t>
    </dgm:pt>
    <dgm:pt modelId="{BD5C0B73-E35B-4FF9-8136-9087A4623DFF}" type="pres">
      <dgm:prSet presAssocID="{DDB36DE6-39E3-4599-8B93-7FE73C6B98B4}" presName="diagram" presStyleCnt="0">
        <dgm:presLayoutVars>
          <dgm:chPref val="1"/>
          <dgm:dir/>
          <dgm:animOne val="branch"/>
          <dgm:animLvl val="lvl"/>
          <dgm:resizeHandles/>
        </dgm:presLayoutVars>
      </dgm:prSet>
      <dgm:spPr/>
    </dgm:pt>
    <dgm:pt modelId="{79DBB070-4E1A-40C0-BD0A-E9791CA4E3AB}" type="pres">
      <dgm:prSet presAssocID="{0F9B520B-B273-47E5-99AA-54FCECCA62F7}" presName="root" presStyleCnt="0"/>
      <dgm:spPr/>
    </dgm:pt>
    <dgm:pt modelId="{50AEEE7A-3DD1-4B94-99A7-0A6C76C9E9A8}" type="pres">
      <dgm:prSet presAssocID="{0F9B520B-B273-47E5-99AA-54FCECCA62F7}" presName="rootComposite" presStyleCnt="0"/>
      <dgm:spPr/>
    </dgm:pt>
    <dgm:pt modelId="{3CA35AD5-2E8C-4A67-B38E-17E8A356DB55}" type="pres">
      <dgm:prSet presAssocID="{0F9B520B-B273-47E5-99AA-54FCECCA62F7}" presName="rootText" presStyleLbl="node1" presStyleIdx="0" presStyleCnt="2" custScaleX="184319"/>
      <dgm:spPr/>
    </dgm:pt>
    <dgm:pt modelId="{667A7D36-4930-455B-ABB9-2439D4A97743}" type="pres">
      <dgm:prSet presAssocID="{0F9B520B-B273-47E5-99AA-54FCECCA62F7}" presName="rootConnector" presStyleLbl="node1" presStyleIdx="0" presStyleCnt="2"/>
      <dgm:spPr/>
    </dgm:pt>
    <dgm:pt modelId="{DED75B17-8D7B-4BD6-BC5F-6304A5CE4F44}" type="pres">
      <dgm:prSet presAssocID="{0F9B520B-B273-47E5-99AA-54FCECCA62F7}" presName="childShape" presStyleCnt="0"/>
      <dgm:spPr/>
    </dgm:pt>
    <dgm:pt modelId="{938190D8-CD29-42AE-9803-E3DCEBBCBA0A}" type="pres">
      <dgm:prSet presAssocID="{5E9BFCB0-291E-4BD6-802C-23CF3F9496D1}" presName="Name13" presStyleLbl="parChTrans1D2" presStyleIdx="0" presStyleCnt="2"/>
      <dgm:spPr/>
    </dgm:pt>
    <dgm:pt modelId="{7E7C82D2-60EB-4A2B-8CFF-0B4B9D10158B}" type="pres">
      <dgm:prSet presAssocID="{0855F3C9-712B-41C0-A187-0C678DB7BB70}" presName="childText" presStyleLbl="bgAcc1" presStyleIdx="0" presStyleCnt="2" custScaleX="208625" custScaleY="232622" custLinFactNeighborX="-7475" custLinFactNeighborY="641">
        <dgm:presLayoutVars>
          <dgm:bulletEnabled val="1"/>
        </dgm:presLayoutVars>
      </dgm:prSet>
      <dgm:spPr/>
    </dgm:pt>
    <dgm:pt modelId="{4C3D4D4D-B6EB-4389-9832-EC7609864B2E}" type="pres">
      <dgm:prSet presAssocID="{755C78D4-8AA0-4DB1-AB24-EDFB1D3FAFAA}" presName="root" presStyleCnt="0"/>
      <dgm:spPr/>
    </dgm:pt>
    <dgm:pt modelId="{DFF6990A-0FC6-4E5D-9DB4-2C03C450EF0A}" type="pres">
      <dgm:prSet presAssocID="{755C78D4-8AA0-4DB1-AB24-EDFB1D3FAFAA}" presName="rootComposite" presStyleCnt="0"/>
      <dgm:spPr/>
    </dgm:pt>
    <dgm:pt modelId="{2ED1DC45-FA5B-4035-AEB9-8A3B2F89F3F9}" type="pres">
      <dgm:prSet presAssocID="{755C78D4-8AA0-4DB1-AB24-EDFB1D3FAFAA}" presName="rootText" presStyleLbl="node1" presStyleIdx="1" presStyleCnt="2" custScaleX="188869" custScaleY="98923" custLinFactNeighborX="4168" custLinFactNeighborY="2115"/>
      <dgm:spPr/>
    </dgm:pt>
    <dgm:pt modelId="{09EE7229-2185-42BB-AE9D-7B778C260678}" type="pres">
      <dgm:prSet presAssocID="{755C78D4-8AA0-4DB1-AB24-EDFB1D3FAFAA}" presName="rootConnector" presStyleLbl="node1" presStyleIdx="1" presStyleCnt="2"/>
      <dgm:spPr/>
    </dgm:pt>
    <dgm:pt modelId="{5E15AE73-0C92-41B9-9EE0-1C819432F12C}" type="pres">
      <dgm:prSet presAssocID="{755C78D4-8AA0-4DB1-AB24-EDFB1D3FAFAA}" presName="childShape" presStyleCnt="0"/>
      <dgm:spPr/>
    </dgm:pt>
    <dgm:pt modelId="{552C871A-CD3B-44E4-B3C0-733E02BB88FF}" type="pres">
      <dgm:prSet presAssocID="{67ABCA00-332C-441D-821E-67E72DBBA086}" presName="Name13" presStyleLbl="parChTrans1D2" presStyleIdx="1" presStyleCnt="2"/>
      <dgm:spPr/>
    </dgm:pt>
    <dgm:pt modelId="{7BC530DF-2161-49D4-9CB4-51A416991B9F}" type="pres">
      <dgm:prSet presAssocID="{0EA51048-29A5-44C5-B4E4-2E61E608A93D}" presName="childText" presStyleLbl="bgAcc1" presStyleIdx="1" presStyleCnt="2" custScaleX="211728" custScaleY="223795" custLinFactNeighborX="130" custLinFactNeighborY="1391">
        <dgm:presLayoutVars>
          <dgm:bulletEnabled val="1"/>
        </dgm:presLayoutVars>
      </dgm:prSet>
      <dgm:spPr/>
    </dgm:pt>
  </dgm:ptLst>
  <dgm:cxnLst>
    <dgm:cxn modelId="{D0265125-9F36-42FF-A7BB-C52ACD3D96E2}" type="presOf" srcId="{DDB36DE6-39E3-4599-8B93-7FE73C6B98B4}" destId="{BD5C0B73-E35B-4FF9-8136-9087A4623DFF}" srcOrd="0" destOrd="0" presId="urn:microsoft.com/office/officeart/2005/8/layout/hierarchy3"/>
    <dgm:cxn modelId="{3DB87630-188E-4F56-89E6-4306E83261F1}" srcId="{0F9B520B-B273-47E5-99AA-54FCECCA62F7}" destId="{0855F3C9-712B-41C0-A187-0C678DB7BB70}" srcOrd="0" destOrd="0" parTransId="{5E9BFCB0-291E-4BD6-802C-23CF3F9496D1}" sibTransId="{748790C3-E4C0-44E9-822E-DAE2F89E6536}"/>
    <dgm:cxn modelId="{ACCBD45C-9AAA-4F8D-B7E1-474DBB963A35}" type="presOf" srcId="{0F9B520B-B273-47E5-99AA-54FCECCA62F7}" destId="{3CA35AD5-2E8C-4A67-B38E-17E8A356DB55}" srcOrd="0" destOrd="0" presId="urn:microsoft.com/office/officeart/2005/8/layout/hierarchy3"/>
    <dgm:cxn modelId="{448A8252-C377-4BD4-A2E1-92A3D2C7C3DA}" type="presOf" srcId="{67ABCA00-332C-441D-821E-67E72DBBA086}" destId="{552C871A-CD3B-44E4-B3C0-733E02BB88FF}" srcOrd="0" destOrd="0" presId="urn:microsoft.com/office/officeart/2005/8/layout/hierarchy3"/>
    <dgm:cxn modelId="{8636CA57-70B2-488A-94EB-B8F40F28CFB5}" srcId="{DDB36DE6-39E3-4599-8B93-7FE73C6B98B4}" destId="{755C78D4-8AA0-4DB1-AB24-EDFB1D3FAFAA}" srcOrd="1" destOrd="0" parTransId="{7579898F-66A4-4EDD-918D-3BB3ED2BDA8D}" sibTransId="{7E5CA9BB-47AF-4451-B1F0-8BDFFD662256}"/>
    <dgm:cxn modelId="{91F6B582-08D8-4FE2-831A-98163F9D2E88}" type="presOf" srcId="{0F9B520B-B273-47E5-99AA-54FCECCA62F7}" destId="{667A7D36-4930-455B-ABB9-2439D4A97743}" srcOrd="1" destOrd="0" presId="urn:microsoft.com/office/officeart/2005/8/layout/hierarchy3"/>
    <dgm:cxn modelId="{727AC88B-988A-430D-B80B-721008B75B77}" type="presOf" srcId="{0EA51048-29A5-44C5-B4E4-2E61E608A93D}" destId="{7BC530DF-2161-49D4-9CB4-51A416991B9F}" srcOrd="0" destOrd="0" presId="urn:microsoft.com/office/officeart/2005/8/layout/hierarchy3"/>
    <dgm:cxn modelId="{01A510A4-3D8A-4DE8-9F39-F73E04123994}" srcId="{DDB36DE6-39E3-4599-8B93-7FE73C6B98B4}" destId="{0F9B520B-B273-47E5-99AA-54FCECCA62F7}" srcOrd="0" destOrd="0" parTransId="{56A451AB-B7BB-4DCA-A657-FB0AD003BF56}" sibTransId="{16BF30A6-E8FA-46F8-B825-B1ADC0C2799E}"/>
    <dgm:cxn modelId="{45D548B3-3752-4C7F-9A94-AF5C11949C5C}" type="presOf" srcId="{755C78D4-8AA0-4DB1-AB24-EDFB1D3FAFAA}" destId="{2ED1DC45-FA5B-4035-AEB9-8A3B2F89F3F9}" srcOrd="0" destOrd="0" presId="urn:microsoft.com/office/officeart/2005/8/layout/hierarchy3"/>
    <dgm:cxn modelId="{83EE78D3-BAA7-494F-8984-E5D8CA84ACAD}" type="presOf" srcId="{0855F3C9-712B-41C0-A187-0C678DB7BB70}" destId="{7E7C82D2-60EB-4A2B-8CFF-0B4B9D10158B}" srcOrd="0" destOrd="0" presId="urn:microsoft.com/office/officeart/2005/8/layout/hierarchy3"/>
    <dgm:cxn modelId="{013B8CE9-8E9F-4967-9521-79BAE2367BDB}" srcId="{755C78D4-8AA0-4DB1-AB24-EDFB1D3FAFAA}" destId="{0EA51048-29A5-44C5-B4E4-2E61E608A93D}" srcOrd="0" destOrd="0" parTransId="{67ABCA00-332C-441D-821E-67E72DBBA086}" sibTransId="{75113B09-1E5B-432B-9A62-C0ED376E16C3}"/>
    <dgm:cxn modelId="{653D13EB-33DF-4AEB-BA3D-5A982C10A3D4}" type="presOf" srcId="{5E9BFCB0-291E-4BD6-802C-23CF3F9496D1}" destId="{938190D8-CD29-42AE-9803-E3DCEBBCBA0A}" srcOrd="0" destOrd="0" presId="urn:microsoft.com/office/officeart/2005/8/layout/hierarchy3"/>
    <dgm:cxn modelId="{8B7F74FD-F97E-42C1-A266-9C0FCA9504F8}" type="presOf" srcId="{755C78D4-8AA0-4DB1-AB24-EDFB1D3FAFAA}" destId="{09EE7229-2185-42BB-AE9D-7B778C260678}" srcOrd="1" destOrd="0" presId="urn:microsoft.com/office/officeart/2005/8/layout/hierarchy3"/>
    <dgm:cxn modelId="{951ACE5A-37E8-4A78-8FB8-5A8CD0950512}" type="presParOf" srcId="{BD5C0B73-E35B-4FF9-8136-9087A4623DFF}" destId="{79DBB070-4E1A-40C0-BD0A-E9791CA4E3AB}" srcOrd="0" destOrd="0" presId="urn:microsoft.com/office/officeart/2005/8/layout/hierarchy3"/>
    <dgm:cxn modelId="{6F53FB75-D5AA-406E-A8C6-DA6696B87E62}" type="presParOf" srcId="{79DBB070-4E1A-40C0-BD0A-E9791CA4E3AB}" destId="{50AEEE7A-3DD1-4B94-99A7-0A6C76C9E9A8}" srcOrd="0" destOrd="0" presId="urn:microsoft.com/office/officeart/2005/8/layout/hierarchy3"/>
    <dgm:cxn modelId="{AC6B1F9D-FE80-473A-BE4B-62C2168E0131}" type="presParOf" srcId="{50AEEE7A-3DD1-4B94-99A7-0A6C76C9E9A8}" destId="{3CA35AD5-2E8C-4A67-B38E-17E8A356DB55}" srcOrd="0" destOrd="0" presId="urn:microsoft.com/office/officeart/2005/8/layout/hierarchy3"/>
    <dgm:cxn modelId="{4755F2C9-5E22-4399-8ED2-AD73ACB10AF5}" type="presParOf" srcId="{50AEEE7A-3DD1-4B94-99A7-0A6C76C9E9A8}" destId="{667A7D36-4930-455B-ABB9-2439D4A97743}" srcOrd="1" destOrd="0" presId="urn:microsoft.com/office/officeart/2005/8/layout/hierarchy3"/>
    <dgm:cxn modelId="{A715C26D-8931-4B3B-B87C-F2EFA8878AAD}" type="presParOf" srcId="{79DBB070-4E1A-40C0-BD0A-E9791CA4E3AB}" destId="{DED75B17-8D7B-4BD6-BC5F-6304A5CE4F44}" srcOrd="1" destOrd="0" presId="urn:microsoft.com/office/officeart/2005/8/layout/hierarchy3"/>
    <dgm:cxn modelId="{7FE3FAF8-D601-4D3B-A9D2-AFA9A6A6BAD6}" type="presParOf" srcId="{DED75B17-8D7B-4BD6-BC5F-6304A5CE4F44}" destId="{938190D8-CD29-42AE-9803-E3DCEBBCBA0A}" srcOrd="0" destOrd="0" presId="urn:microsoft.com/office/officeart/2005/8/layout/hierarchy3"/>
    <dgm:cxn modelId="{C6B49187-BBAE-4FBE-BB67-F609ABC9E73A}" type="presParOf" srcId="{DED75B17-8D7B-4BD6-BC5F-6304A5CE4F44}" destId="{7E7C82D2-60EB-4A2B-8CFF-0B4B9D10158B}" srcOrd="1" destOrd="0" presId="urn:microsoft.com/office/officeart/2005/8/layout/hierarchy3"/>
    <dgm:cxn modelId="{DFC4783B-6F11-42D7-B674-1105C3AEC11E}" type="presParOf" srcId="{BD5C0B73-E35B-4FF9-8136-9087A4623DFF}" destId="{4C3D4D4D-B6EB-4389-9832-EC7609864B2E}" srcOrd="1" destOrd="0" presId="urn:microsoft.com/office/officeart/2005/8/layout/hierarchy3"/>
    <dgm:cxn modelId="{CC3B322F-F77B-46A5-859C-3A925DE41A52}" type="presParOf" srcId="{4C3D4D4D-B6EB-4389-9832-EC7609864B2E}" destId="{DFF6990A-0FC6-4E5D-9DB4-2C03C450EF0A}" srcOrd="0" destOrd="0" presId="urn:microsoft.com/office/officeart/2005/8/layout/hierarchy3"/>
    <dgm:cxn modelId="{5DFDFA5B-71F4-41CF-9870-F14844248354}" type="presParOf" srcId="{DFF6990A-0FC6-4E5D-9DB4-2C03C450EF0A}" destId="{2ED1DC45-FA5B-4035-AEB9-8A3B2F89F3F9}" srcOrd="0" destOrd="0" presId="urn:microsoft.com/office/officeart/2005/8/layout/hierarchy3"/>
    <dgm:cxn modelId="{D1968185-B4DC-42A0-B60E-C6A86887DE19}" type="presParOf" srcId="{DFF6990A-0FC6-4E5D-9DB4-2C03C450EF0A}" destId="{09EE7229-2185-42BB-AE9D-7B778C260678}" srcOrd="1" destOrd="0" presId="urn:microsoft.com/office/officeart/2005/8/layout/hierarchy3"/>
    <dgm:cxn modelId="{C1200996-063E-437B-8786-499FBC6BD1E8}" type="presParOf" srcId="{4C3D4D4D-B6EB-4389-9832-EC7609864B2E}" destId="{5E15AE73-0C92-41B9-9EE0-1C819432F12C}" srcOrd="1" destOrd="0" presId="urn:microsoft.com/office/officeart/2005/8/layout/hierarchy3"/>
    <dgm:cxn modelId="{00CC4007-660C-4B87-B93A-526F75FB90A8}" type="presParOf" srcId="{5E15AE73-0C92-41B9-9EE0-1C819432F12C}" destId="{552C871A-CD3B-44E4-B3C0-733E02BB88FF}" srcOrd="0" destOrd="0" presId="urn:microsoft.com/office/officeart/2005/8/layout/hierarchy3"/>
    <dgm:cxn modelId="{86908E2F-E04A-45ED-9170-F89BB12AA5B9}" type="presParOf" srcId="{5E15AE73-0C92-41B9-9EE0-1C819432F12C}" destId="{7BC530DF-2161-49D4-9CB4-51A416991B9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038D59-D059-46A4-A5B6-E23973EC2CEB}"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987359AC-E677-4F1D-B82C-32DEF61B6724}">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sr-Cyrl-RS" sz="1600" dirty="0"/>
            <a:t>Стечајни судови  имају дужност сарадње са страним органима у највећој могућој мери, коју стечајни суд може вршити непосредно или преко страног представника, односно домаћег ст. управника</a:t>
          </a:r>
          <a:endParaRPr lang="en-US" sz="1600" dirty="0"/>
        </a:p>
      </dgm:t>
    </dgm:pt>
    <dgm:pt modelId="{65AE5A86-839D-4324-8E3D-38298FF00747}" type="parTrans" cxnId="{7ADBD80A-BFF4-4380-A68C-6829A6F168FF}">
      <dgm:prSet/>
      <dgm:spPr/>
      <dgm:t>
        <a:bodyPr/>
        <a:lstStyle/>
        <a:p>
          <a:endParaRPr lang="en-US"/>
        </a:p>
      </dgm:t>
    </dgm:pt>
    <dgm:pt modelId="{DD01D494-DF02-45B1-88B6-6C253AE6D7CD}" type="sibTrans" cxnId="{7ADBD80A-BFF4-4380-A68C-6829A6F168FF}">
      <dgm:prSet/>
      <dgm:spPr/>
      <dgm:t>
        <a:bodyPr/>
        <a:lstStyle/>
        <a:p>
          <a:endParaRPr lang="en-US"/>
        </a:p>
      </dgm:t>
    </dgm:pt>
    <dgm:pt modelId="{D79FE44D-7844-44C4-BD28-A97DB631F26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dirty="0"/>
            <a:t>Стечајни управник се страним судовима може обраћати под надзором домаћег суда</a:t>
          </a:r>
          <a:endParaRPr lang="en-US" dirty="0"/>
        </a:p>
      </dgm:t>
    </dgm:pt>
    <dgm:pt modelId="{14F874B1-6534-4628-9154-2749C7B0EA4B}" type="parTrans" cxnId="{4A45532D-AF8D-446F-BA3A-FAA31B1C4DA1}">
      <dgm:prSet/>
      <dgm:spPr/>
      <dgm:t>
        <a:bodyPr/>
        <a:lstStyle/>
        <a:p>
          <a:endParaRPr lang="en-US"/>
        </a:p>
      </dgm:t>
    </dgm:pt>
    <dgm:pt modelId="{927B5FAA-99C2-4FF0-BF31-377FA00C3929}" type="sibTrans" cxnId="{4A45532D-AF8D-446F-BA3A-FAA31B1C4DA1}">
      <dgm:prSet/>
      <dgm:spPr/>
      <dgm:t>
        <a:bodyPr/>
        <a:lstStyle/>
        <a:p>
          <a:endParaRPr lang="en-US"/>
        </a:p>
      </dgm:t>
    </dgm:pt>
    <dgm:pt modelId="{69432567-0975-4B76-8877-C0DF10DECF81}">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800" dirty="0"/>
            <a:t>Облици сарадње:</a:t>
          </a:r>
          <a:endParaRPr lang="sr-Latn-RS" sz="1800" dirty="0"/>
        </a:p>
      </dgm:t>
    </dgm:pt>
    <dgm:pt modelId="{9C864A88-3508-448E-BAC8-3D007D5BC62F}" type="parTrans" cxnId="{EB7289E5-D1FE-4FFA-9E13-2403B8249B81}">
      <dgm:prSet/>
      <dgm:spPr/>
      <dgm:t>
        <a:bodyPr/>
        <a:lstStyle/>
        <a:p>
          <a:endParaRPr lang="en-US"/>
        </a:p>
      </dgm:t>
    </dgm:pt>
    <dgm:pt modelId="{F5E27E04-D9D4-4897-A1F6-FABB9DB922E6}" type="sibTrans" cxnId="{EB7289E5-D1FE-4FFA-9E13-2403B8249B81}">
      <dgm:prSet/>
      <dgm:spPr/>
      <dgm:t>
        <a:bodyPr/>
        <a:lstStyle/>
        <a:p>
          <a:endParaRPr lang="en-US"/>
        </a:p>
      </dgm:t>
    </dgm:pt>
    <dgm:pt modelId="{28383EDF-EA3C-4912-8C41-C5ABCA5DE39C}">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600" dirty="0"/>
            <a:t>Размена података</a:t>
          </a:r>
          <a:endParaRPr lang="en-US" sz="1600" dirty="0"/>
        </a:p>
      </dgm:t>
    </dgm:pt>
    <dgm:pt modelId="{C7D37162-8D9B-4B99-B747-72A1A92B7260}" type="parTrans" cxnId="{0C343809-C1CF-4973-86D0-5A8F9EB9DE46}">
      <dgm:prSet/>
      <dgm:spPr/>
      <dgm:t>
        <a:bodyPr/>
        <a:lstStyle/>
        <a:p>
          <a:endParaRPr lang="en-US"/>
        </a:p>
      </dgm:t>
    </dgm:pt>
    <dgm:pt modelId="{C84810AA-0A0B-4F61-8D63-A453AC09D2A8}" type="sibTrans" cxnId="{0C343809-C1CF-4973-86D0-5A8F9EB9DE46}">
      <dgm:prSet/>
      <dgm:spPr/>
      <dgm:t>
        <a:bodyPr/>
        <a:lstStyle/>
        <a:p>
          <a:endParaRPr lang="en-US"/>
        </a:p>
      </dgm:t>
    </dgm:pt>
    <dgm:pt modelId="{9B7900A5-E048-40B2-8ADE-F23442C8529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600" dirty="0"/>
            <a:t>Координација управљања, надзора над имовином и уновчавања имовине дужника</a:t>
          </a:r>
          <a:endParaRPr lang="en-US" sz="1600" dirty="0"/>
        </a:p>
      </dgm:t>
    </dgm:pt>
    <dgm:pt modelId="{440EC7FE-139C-4EFF-B74D-FA8B29430CC0}" type="parTrans" cxnId="{9833B097-8EF4-4B69-8E57-35E908DF0533}">
      <dgm:prSet/>
      <dgm:spPr/>
      <dgm:t>
        <a:bodyPr/>
        <a:lstStyle/>
        <a:p>
          <a:endParaRPr lang="en-US"/>
        </a:p>
      </dgm:t>
    </dgm:pt>
    <dgm:pt modelId="{CE6DA401-F4C6-4987-8DB8-188BA04A3768}" type="sibTrans" cxnId="{9833B097-8EF4-4B69-8E57-35E908DF0533}">
      <dgm:prSet/>
      <dgm:spPr/>
      <dgm:t>
        <a:bodyPr/>
        <a:lstStyle/>
        <a:p>
          <a:endParaRPr lang="en-US"/>
        </a:p>
      </dgm:t>
    </dgm:pt>
    <dgm:pt modelId="{FAA205D2-05E9-418F-AB80-0BE92F25829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600" dirty="0"/>
            <a:t>Одобравање и примена</a:t>
          </a:r>
          <a:r>
            <a:rPr lang="sr-Latn-RS" sz="1600" dirty="0"/>
            <a:t> </a:t>
          </a:r>
          <a:r>
            <a:rPr lang="sr-Cyrl-RS" sz="1600" dirty="0"/>
            <a:t>од стране суда споразума о координацији</a:t>
          </a:r>
          <a:endParaRPr lang="en-US" sz="1600" dirty="0"/>
        </a:p>
      </dgm:t>
    </dgm:pt>
    <dgm:pt modelId="{F075E073-96AF-40D6-9E68-071D1ACC72E6}" type="parTrans" cxnId="{90C30152-B440-4EF2-A5F9-84B8147FD372}">
      <dgm:prSet/>
      <dgm:spPr/>
      <dgm:t>
        <a:bodyPr/>
        <a:lstStyle/>
        <a:p>
          <a:endParaRPr lang="en-US"/>
        </a:p>
      </dgm:t>
    </dgm:pt>
    <dgm:pt modelId="{A24A5B59-1201-4902-AC3B-6479569A4EAB}" type="sibTrans" cxnId="{90C30152-B440-4EF2-A5F9-84B8147FD372}">
      <dgm:prSet/>
      <dgm:spPr/>
      <dgm:t>
        <a:bodyPr/>
        <a:lstStyle/>
        <a:p>
          <a:endParaRPr lang="en-US"/>
        </a:p>
      </dgm:t>
    </dgm:pt>
    <dgm:pt modelId="{084C9C5E-A2C0-4723-BE71-2D17A97FE0D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sr-Cyrl-RS" sz="1800" u="sng" dirty="0"/>
            <a:t>Стечајни управник је овлашћен да предузима радње у страној држави у име и за рачун стечајног дужника, односно стечајне масе ако је то допуштено законима те државе</a:t>
          </a:r>
          <a:endParaRPr lang="en-US" sz="1800" dirty="0"/>
        </a:p>
      </dgm:t>
    </dgm:pt>
    <dgm:pt modelId="{62E6EA78-FB85-477E-B258-0556078E8B6B}" type="parTrans" cxnId="{ED6C4A2A-5B17-4BA6-9861-84FF33203E3C}">
      <dgm:prSet/>
      <dgm:spPr/>
      <dgm:t>
        <a:bodyPr/>
        <a:lstStyle/>
        <a:p>
          <a:endParaRPr lang="en-US"/>
        </a:p>
      </dgm:t>
    </dgm:pt>
    <dgm:pt modelId="{747C1519-641D-4225-B8A3-687FDC7DB3E8}" type="sibTrans" cxnId="{ED6C4A2A-5B17-4BA6-9861-84FF33203E3C}">
      <dgm:prSet/>
      <dgm:spPr/>
      <dgm:t>
        <a:bodyPr/>
        <a:lstStyle/>
        <a:p>
          <a:endParaRPr lang="en-US"/>
        </a:p>
      </dgm:t>
    </dgm:pt>
    <dgm:pt modelId="{8C99B9AB-4F6C-466B-9756-121B39DB6C5D}" type="pres">
      <dgm:prSet presAssocID="{61038D59-D059-46A4-A5B6-E23973EC2CEB}" presName="Name0" presStyleCnt="0">
        <dgm:presLayoutVars>
          <dgm:dir/>
          <dgm:resizeHandles val="exact"/>
        </dgm:presLayoutVars>
      </dgm:prSet>
      <dgm:spPr/>
    </dgm:pt>
    <dgm:pt modelId="{12BEB174-4469-4124-BCC9-FDE797C8D6BD}" type="pres">
      <dgm:prSet presAssocID="{987359AC-E677-4F1D-B82C-32DEF61B6724}" presName="parAndChTx" presStyleLbl="node1" presStyleIdx="0" presStyleCnt="4" custScaleX="70056" custLinFactNeighborX="8772" custLinFactNeighborY="300">
        <dgm:presLayoutVars>
          <dgm:bulletEnabled val="1"/>
        </dgm:presLayoutVars>
      </dgm:prSet>
      <dgm:spPr/>
    </dgm:pt>
    <dgm:pt modelId="{E4AB40E1-CCA9-4A43-A899-50043B4B90E6}" type="pres">
      <dgm:prSet presAssocID="{DD01D494-DF02-45B1-88B6-6C253AE6D7CD}" presName="parAndChSpace" presStyleCnt="0"/>
      <dgm:spPr>
        <a:ln>
          <a:noFill/>
        </a:ln>
        <a:effectLst>
          <a:outerShdw blurRad="44450" dist="27940" dir="5400000" algn="ctr">
            <a:srgbClr val="000000">
              <a:alpha val="32000"/>
            </a:srgbClr>
          </a:outerShdw>
        </a:effectLst>
        <a:sp3d>
          <a:bevelT w="190500" h="38100"/>
        </a:sp3d>
      </dgm:spPr>
    </dgm:pt>
    <dgm:pt modelId="{F1A04AA8-5C6F-465A-88A3-C27455701A90}" type="pres">
      <dgm:prSet presAssocID="{D79FE44D-7844-44C4-BD28-A97DB631F26B}" presName="parAndChTx" presStyleLbl="node1" presStyleIdx="1" presStyleCnt="4" custScaleX="73830" custLinFactNeighborX="10791">
        <dgm:presLayoutVars>
          <dgm:bulletEnabled val="1"/>
        </dgm:presLayoutVars>
      </dgm:prSet>
      <dgm:spPr/>
    </dgm:pt>
    <dgm:pt modelId="{71534B4C-0FE9-4AE6-840B-621C69E434EE}" type="pres">
      <dgm:prSet presAssocID="{927B5FAA-99C2-4FF0-BF31-377FA00C3929}" presName="parAndChSpace" presStyleCnt="0"/>
      <dgm:spPr>
        <a:ln>
          <a:noFill/>
        </a:ln>
        <a:effectLst>
          <a:outerShdw blurRad="44450" dist="27940" dir="5400000" algn="ctr">
            <a:srgbClr val="000000">
              <a:alpha val="32000"/>
            </a:srgbClr>
          </a:outerShdw>
        </a:effectLst>
        <a:sp3d>
          <a:bevelT w="190500" h="38100"/>
        </a:sp3d>
      </dgm:spPr>
    </dgm:pt>
    <dgm:pt modelId="{E582681E-C3B8-4B8C-9812-D9D764C3687F}" type="pres">
      <dgm:prSet presAssocID="{69432567-0975-4B76-8877-C0DF10DECF81}" presName="parAndChTx" presStyleLbl="node1" presStyleIdx="2" presStyleCnt="4" custLinFactNeighborX="5995" custLinFactNeighborY="301">
        <dgm:presLayoutVars>
          <dgm:bulletEnabled val="1"/>
        </dgm:presLayoutVars>
      </dgm:prSet>
      <dgm:spPr/>
    </dgm:pt>
    <dgm:pt modelId="{A737C716-559D-4CA2-96E9-94B97F4372DD}" type="pres">
      <dgm:prSet presAssocID="{F5E27E04-D9D4-4897-A1F6-FABB9DB922E6}" presName="parAndChSpace" presStyleCnt="0"/>
      <dgm:spPr>
        <a:ln>
          <a:noFill/>
        </a:ln>
        <a:effectLst>
          <a:outerShdw blurRad="44450" dist="27940" dir="5400000" algn="ctr">
            <a:srgbClr val="000000">
              <a:alpha val="32000"/>
            </a:srgbClr>
          </a:outerShdw>
        </a:effectLst>
        <a:sp3d>
          <a:bevelT w="190500" h="38100"/>
        </a:sp3d>
      </dgm:spPr>
    </dgm:pt>
    <dgm:pt modelId="{52928FA5-E6EC-4A84-A07E-F6D162C3F762}" type="pres">
      <dgm:prSet presAssocID="{084C9C5E-A2C0-4723-BE71-2D17A97FE0DB}" presName="parAndChTx" presStyleLbl="node1" presStyleIdx="3" presStyleCnt="4" custLinFactNeighborX="410" custLinFactNeighborY="0">
        <dgm:presLayoutVars>
          <dgm:bulletEnabled val="1"/>
        </dgm:presLayoutVars>
      </dgm:prSet>
      <dgm:spPr/>
    </dgm:pt>
  </dgm:ptLst>
  <dgm:cxnLst>
    <dgm:cxn modelId="{0C343809-C1CF-4973-86D0-5A8F9EB9DE46}" srcId="{69432567-0975-4B76-8877-C0DF10DECF81}" destId="{28383EDF-EA3C-4912-8C41-C5ABCA5DE39C}" srcOrd="0" destOrd="0" parTransId="{C7D37162-8D9B-4B99-B747-72A1A92B7260}" sibTransId="{C84810AA-0A0B-4F61-8D63-A453AC09D2A8}"/>
    <dgm:cxn modelId="{7ADBD80A-BFF4-4380-A68C-6829A6F168FF}" srcId="{61038D59-D059-46A4-A5B6-E23973EC2CEB}" destId="{987359AC-E677-4F1D-B82C-32DEF61B6724}" srcOrd="0" destOrd="0" parTransId="{65AE5A86-839D-4324-8E3D-38298FF00747}" sibTransId="{DD01D494-DF02-45B1-88B6-6C253AE6D7CD}"/>
    <dgm:cxn modelId="{BF7BEE11-BBD0-4838-BB9D-FA7025B2CFFC}" type="presOf" srcId="{9B7900A5-E048-40B2-8ADE-F23442C85296}" destId="{E582681E-C3B8-4B8C-9812-D9D764C3687F}" srcOrd="0" destOrd="2" presId="urn:microsoft.com/office/officeart/2005/8/layout/hChevron3"/>
    <dgm:cxn modelId="{58362E17-C03D-4B27-B57B-CB37B4BF120E}" type="presOf" srcId="{987359AC-E677-4F1D-B82C-32DEF61B6724}" destId="{12BEB174-4469-4124-BCC9-FDE797C8D6BD}" srcOrd="0" destOrd="0" presId="urn:microsoft.com/office/officeart/2005/8/layout/hChevron3"/>
    <dgm:cxn modelId="{AD194120-2A95-4FE1-A347-2A12B368AF01}" type="presOf" srcId="{69432567-0975-4B76-8877-C0DF10DECF81}" destId="{E582681E-C3B8-4B8C-9812-D9D764C3687F}" srcOrd="0" destOrd="0" presId="urn:microsoft.com/office/officeart/2005/8/layout/hChevron3"/>
    <dgm:cxn modelId="{ED6C4A2A-5B17-4BA6-9861-84FF33203E3C}" srcId="{61038D59-D059-46A4-A5B6-E23973EC2CEB}" destId="{084C9C5E-A2C0-4723-BE71-2D17A97FE0DB}" srcOrd="3" destOrd="0" parTransId="{62E6EA78-FB85-477E-B258-0556078E8B6B}" sibTransId="{747C1519-641D-4225-B8A3-687FDC7DB3E8}"/>
    <dgm:cxn modelId="{4A45532D-AF8D-446F-BA3A-FAA31B1C4DA1}" srcId="{61038D59-D059-46A4-A5B6-E23973EC2CEB}" destId="{D79FE44D-7844-44C4-BD28-A97DB631F26B}" srcOrd="1" destOrd="0" parTransId="{14F874B1-6534-4628-9154-2749C7B0EA4B}" sibTransId="{927B5FAA-99C2-4FF0-BF31-377FA00C3929}"/>
    <dgm:cxn modelId="{281B5D34-B07D-44E2-8D06-F6D5DBDEC1CC}" type="presOf" srcId="{28383EDF-EA3C-4912-8C41-C5ABCA5DE39C}" destId="{E582681E-C3B8-4B8C-9812-D9D764C3687F}" srcOrd="0" destOrd="1" presId="urn:microsoft.com/office/officeart/2005/8/layout/hChevron3"/>
    <dgm:cxn modelId="{F6DF6250-030D-4866-8EC7-F3112360495D}" type="presOf" srcId="{D79FE44D-7844-44C4-BD28-A97DB631F26B}" destId="{F1A04AA8-5C6F-465A-88A3-C27455701A90}" srcOrd="0" destOrd="0" presId="urn:microsoft.com/office/officeart/2005/8/layout/hChevron3"/>
    <dgm:cxn modelId="{90C30152-B440-4EF2-A5F9-84B8147FD372}" srcId="{69432567-0975-4B76-8877-C0DF10DECF81}" destId="{FAA205D2-05E9-418F-AB80-0BE92F258296}" srcOrd="2" destOrd="0" parTransId="{F075E073-96AF-40D6-9E68-071D1ACC72E6}" sibTransId="{A24A5B59-1201-4902-AC3B-6479569A4EAB}"/>
    <dgm:cxn modelId="{9833B097-8EF4-4B69-8E57-35E908DF0533}" srcId="{69432567-0975-4B76-8877-C0DF10DECF81}" destId="{9B7900A5-E048-40B2-8ADE-F23442C85296}" srcOrd="1" destOrd="0" parTransId="{440EC7FE-139C-4EFF-B74D-FA8B29430CC0}" sibTransId="{CE6DA401-F4C6-4987-8DB8-188BA04A3768}"/>
    <dgm:cxn modelId="{62E358A6-59F1-4EA5-BC29-E54A43A5A4B0}" type="presOf" srcId="{FAA205D2-05E9-418F-AB80-0BE92F258296}" destId="{E582681E-C3B8-4B8C-9812-D9D764C3687F}" srcOrd="0" destOrd="3" presId="urn:microsoft.com/office/officeart/2005/8/layout/hChevron3"/>
    <dgm:cxn modelId="{3A0D30C7-7F23-4F7C-A014-57A9D703744E}" type="presOf" srcId="{61038D59-D059-46A4-A5B6-E23973EC2CEB}" destId="{8C99B9AB-4F6C-466B-9756-121B39DB6C5D}" srcOrd="0" destOrd="0" presId="urn:microsoft.com/office/officeart/2005/8/layout/hChevron3"/>
    <dgm:cxn modelId="{9A4661D0-7C34-4E1D-AE59-37345875B311}" type="presOf" srcId="{084C9C5E-A2C0-4723-BE71-2D17A97FE0DB}" destId="{52928FA5-E6EC-4A84-A07E-F6D162C3F762}" srcOrd="0" destOrd="0" presId="urn:microsoft.com/office/officeart/2005/8/layout/hChevron3"/>
    <dgm:cxn modelId="{EB7289E5-D1FE-4FFA-9E13-2403B8249B81}" srcId="{61038D59-D059-46A4-A5B6-E23973EC2CEB}" destId="{69432567-0975-4B76-8877-C0DF10DECF81}" srcOrd="2" destOrd="0" parTransId="{9C864A88-3508-448E-BAC8-3D007D5BC62F}" sibTransId="{F5E27E04-D9D4-4897-A1F6-FABB9DB922E6}"/>
    <dgm:cxn modelId="{8B6605E6-8AC1-4E70-A2AE-9858DBA37C6C}" type="presParOf" srcId="{8C99B9AB-4F6C-466B-9756-121B39DB6C5D}" destId="{12BEB174-4469-4124-BCC9-FDE797C8D6BD}" srcOrd="0" destOrd="0" presId="urn:microsoft.com/office/officeart/2005/8/layout/hChevron3"/>
    <dgm:cxn modelId="{309B1104-EC1A-4C4A-9BDD-C1EB3CA1DA9F}" type="presParOf" srcId="{8C99B9AB-4F6C-466B-9756-121B39DB6C5D}" destId="{E4AB40E1-CCA9-4A43-A899-50043B4B90E6}" srcOrd="1" destOrd="0" presId="urn:microsoft.com/office/officeart/2005/8/layout/hChevron3"/>
    <dgm:cxn modelId="{4DB5C040-C48C-4445-B7C2-445DAE06C104}" type="presParOf" srcId="{8C99B9AB-4F6C-466B-9756-121B39DB6C5D}" destId="{F1A04AA8-5C6F-465A-88A3-C27455701A90}" srcOrd="2" destOrd="0" presId="urn:microsoft.com/office/officeart/2005/8/layout/hChevron3"/>
    <dgm:cxn modelId="{D3D9E1C5-1827-45D7-8898-CE6C6A18EEF6}" type="presParOf" srcId="{8C99B9AB-4F6C-466B-9756-121B39DB6C5D}" destId="{71534B4C-0FE9-4AE6-840B-621C69E434EE}" srcOrd="3" destOrd="0" presId="urn:microsoft.com/office/officeart/2005/8/layout/hChevron3"/>
    <dgm:cxn modelId="{141E1242-9C85-4865-9FB3-AED32C6347A7}" type="presParOf" srcId="{8C99B9AB-4F6C-466B-9756-121B39DB6C5D}" destId="{E582681E-C3B8-4B8C-9812-D9D764C3687F}" srcOrd="4" destOrd="0" presId="urn:microsoft.com/office/officeart/2005/8/layout/hChevron3"/>
    <dgm:cxn modelId="{FE8B31AE-1903-479E-84F7-0AB5DBA5A1F2}" type="presParOf" srcId="{8C99B9AB-4F6C-466B-9756-121B39DB6C5D}" destId="{A737C716-559D-4CA2-96E9-94B97F4372DD}" srcOrd="5" destOrd="0" presId="urn:microsoft.com/office/officeart/2005/8/layout/hChevron3"/>
    <dgm:cxn modelId="{3F107919-4290-4808-A529-26D77356F716}" type="presParOf" srcId="{8C99B9AB-4F6C-466B-9756-121B39DB6C5D}" destId="{52928FA5-E6EC-4A84-A07E-F6D162C3F76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4E1660-5318-485F-AA2B-B5C0A21E979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E3E4CBB-AC07-4CE0-8AE1-E6C2A1C6F516}">
      <dgm:prSet custT="1"/>
      <dgm:spPr/>
      <dgm:t>
        <a:bodyPr/>
        <a:lstStyle/>
        <a:p>
          <a:pPr algn="just"/>
          <a:r>
            <a:rPr lang="sr-Cyrl-RS" sz="1800" dirty="0"/>
            <a:t>Значајан недостатак праксе током претходних 20 година од имплементације  Модел закона у српском стечајном законодавству</a:t>
          </a:r>
          <a:endParaRPr lang="en-US" sz="1800" dirty="0"/>
        </a:p>
      </dgm:t>
    </dgm:pt>
    <dgm:pt modelId="{B7FB1201-5794-44E5-8B57-4E0772EEFD4E}" type="parTrans" cxnId="{98167BC4-3D23-4D6C-AA19-D50811DE49EC}">
      <dgm:prSet/>
      <dgm:spPr/>
      <dgm:t>
        <a:bodyPr/>
        <a:lstStyle/>
        <a:p>
          <a:endParaRPr lang="en-US"/>
        </a:p>
      </dgm:t>
    </dgm:pt>
    <dgm:pt modelId="{6BFD9DA0-19C6-446D-836C-73251A878104}" type="sibTrans" cxnId="{98167BC4-3D23-4D6C-AA19-D50811DE49EC}">
      <dgm:prSet/>
      <dgm:spPr/>
      <dgm:t>
        <a:bodyPr/>
        <a:lstStyle/>
        <a:p>
          <a:endParaRPr lang="en-US"/>
        </a:p>
      </dgm:t>
    </dgm:pt>
    <dgm:pt modelId="{6665B516-21D2-4EF3-8B9F-847F42413371}">
      <dgm:prSet custT="1"/>
      <dgm:spPr/>
      <dgm:t>
        <a:bodyPr anchor="t"/>
        <a:lstStyle/>
        <a:p>
          <a:pPr algn="l"/>
          <a:endParaRPr lang="en-US" sz="1700" dirty="0"/>
        </a:p>
        <a:p>
          <a:pPr algn="l"/>
          <a:r>
            <a:rPr lang="sr-Cyrl-RS" sz="1700" dirty="0"/>
            <a:t>* Привредни суд у Београду – Ст. 157/2017 – случај </a:t>
          </a:r>
          <a:r>
            <a:rPr lang="sr-Cyrl-RS" sz="1700" dirty="0" err="1"/>
            <a:t>Агрокор</a:t>
          </a:r>
          <a:endParaRPr lang="en-US" sz="2000" b="1" dirty="0"/>
        </a:p>
        <a:p>
          <a:pPr algn="ctr"/>
          <a:r>
            <a:rPr lang="sr-Cyrl-RS" sz="2000" b="1" dirty="0"/>
            <a:t>Над матичним друштвом је покренут специјални административни поступак</a:t>
          </a:r>
        </a:p>
        <a:p>
          <a:pPr algn="l"/>
          <a:endParaRPr lang="sr-Cyrl-RS" sz="1700" dirty="0"/>
        </a:p>
      </dgm:t>
    </dgm:pt>
    <dgm:pt modelId="{90987950-251E-4A27-B957-BB8E6BA8A2CF}" type="parTrans" cxnId="{DAA6A45F-40E0-4C02-82FD-CAEDDA171143}">
      <dgm:prSet/>
      <dgm:spPr/>
      <dgm:t>
        <a:bodyPr/>
        <a:lstStyle/>
        <a:p>
          <a:endParaRPr lang="en-US"/>
        </a:p>
      </dgm:t>
    </dgm:pt>
    <dgm:pt modelId="{C0BF0AF9-4513-4CC6-9180-60197B8DA236}" type="sibTrans" cxnId="{DAA6A45F-40E0-4C02-82FD-CAEDDA171143}">
      <dgm:prSet/>
      <dgm:spPr/>
      <dgm:t>
        <a:bodyPr/>
        <a:lstStyle/>
        <a:p>
          <a:endParaRPr lang="en-US"/>
        </a:p>
      </dgm:t>
    </dgm:pt>
    <dgm:pt modelId="{6883B80D-A144-4C5F-8AAA-2546B8E4FF5E}">
      <dgm:prSet custT="1"/>
      <dgm:spPr/>
      <dgm:t>
        <a:bodyPr/>
        <a:lstStyle/>
        <a:p>
          <a:pPr algn="just"/>
          <a:r>
            <a:rPr lang="en-US" sz="1700" dirty="0"/>
            <a:t>* </a:t>
          </a:r>
          <a:r>
            <a:rPr lang="sr-Cyrl-RS" sz="1700" dirty="0"/>
            <a:t>Привредни суд у Београду </a:t>
          </a:r>
          <a:r>
            <a:rPr lang="sr-Cyrl-RS" sz="1700" dirty="0" err="1"/>
            <a:t>Ст</a:t>
          </a:r>
          <a:r>
            <a:rPr lang="sr-Cyrl-RS" sz="1700" dirty="0"/>
            <a:t> 36/2021 – случај </a:t>
          </a:r>
          <a:r>
            <a:rPr lang="sr-Latn-RS" sz="1700" dirty="0" err="1"/>
            <a:t>Aktor</a:t>
          </a:r>
          <a:r>
            <a:rPr lang="sr-Latn-RS" sz="1700" dirty="0"/>
            <a:t> </a:t>
          </a:r>
          <a:r>
            <a:rPr lang="sr-Latn-RS" sz="1700" dirty="0" err="1"/>
            <a:t>Anonimi</a:t>
          </a:r>
          <a:r>
            <a:rPr lang="sr-Latn-RS" sz="1700" dirty="0"/>
            <a:t> </a:t>
          </a:r>
          <a:r>
            <a:rPr lang="sr-Latn-RS" sz="1700" dirty="0" err="1"/>
            <a:t>Tehniki</a:t>
          </a:r>
          <a:r>
            <a:rPr lang="sr-Latn-RS" sz="1700" dirty="0"/>
            <a:t> </a:t>
          </a:r>
          <a:r>
            <a:rPr lang="sr-Latn-RS" sz="1700" dirty="0" err="1"/>
            <a:t>Eteria</a:t>
          </a:r>
          <a:r>
            <a:rPr lang="sr-Latn-RS" sz="1700" dirty="0"/>
            <a:t>, </a:t>
          </a:r>
          <a:r>
            <a:rPr lang="sr-Cyrl-RS" sz="1700" dirty="0"/>
            <a:t>Грчка</a:t>
          </a:r>
          <a:endParaRPr lang="en-US" sz="1700" dirty="0"/>
        </a:p>
        <a:p>
          <a:pPr algn="ctr"/>
          <a:r>
            <a:rPr lang="sr-Cyrl-RS" sz="2000" b="1" i="0" dirty="0"/>
            <a:t>Над матичним друштвом није уопште био покренут поступак стечаја</a:t>
          </a:r>
          <a:endParaRPr lang="en-US" sz="2000" dirty="0"/>
        </a:p>
      </dgm:t>
    </dgm:pt>
    <dgm:pt modelId="{674BEDB3-BAEB-4B21-B8B5-22C8882E2DEA}" type="parTrans" cxnId="{220103D3-BD96-4935-9FFA-015EDB5B9BD7}">
      <dgm:prSet/>
      <dgm:spPr/>
      <dgm:t>
        <a:bodyPr/>
        <a:lstStyle/>
        <a:p>
          <a:endParaRPr lang="en-US"/>
        </a:p>
      </dgm:t>
    </dgm:pt>
    <dgm:pt modelId="{8652453B-369C-4D12-9ED6-91459B407BD5}" type="sibTrans" cxnId="{220103D3-BD96-4935-9FFA-015EDB5B9BD7}">
      <dgm:prSet/>
      <dgm:spPr/>
      <dgm:t>
        <a:bodyPr/>
        <a:lstStyle/>
        <a:p>
          <a:endParaRPr lang="en-US"/>
        </a:p>
      </dgm:t>
    </dgm:pt>
    <dgm:pt modelId="{7FE7117C-903E-4D66-A61E-E051D8B8BA74}" type="pres">
      <dgm:prSet presAssocID="{1A4E1660-5318-485F-AA2B-B5C0A21E979C}" presName="Name0" presStyleCnt="0">
        <dgm:presLayoutVars>
          <dgm:chMax val="7"/>
          <dgm:dir/>
          <dgm:animLvl val="lvl"/>
          <dgm:resizeHandles val="exact"/>
        </dgm:presLayoutVars>
      </dgm:prSet>
      <dgm:spPr/>
    </dgm:pt>
    <dgm:pt modelId="{BED9B0CD-72CF-49A7-BBF3-893A3884E572}" type="pres">
      <dgm:prSet presAssocID="{6665B516-21D2-4EF3-8B9F-847F42413371}" presName="circle1" presStyleLbl="node1" presStyleIdx="0" presStyleCnt="3"/>
      <dgm:spPr/>
    </dgm:pt>
    <dgm:pt modelId="{B4DB6367-2043-460C-AAA2-43EE0CE33FAC}" type="pres">
      <dgm:prSet presAssocID="{6665B516-21D2-4EF3-8B9F-847F42413371}" presName="space" presStyleCnt="0"/>
      <dgm:spPr/>
    </dgm:pt>
    <dgm:pt modelId="{F0C381A3-D1FE-4241-AD10-2394B2C332BC}" type="pres">
      <dgm:prSet presAssocID="{6665B516-21D2-4EF3-8B9F-847F42413371}" presName="rect1" presStyleLbl="alignAcc1" presStyleIdx="0" presStyleCnt="3" custLinFactNeighborX="0"/>
      <dgm:spPr/>
    </dgm:pt>
    <dgm:pt modelId="{8CEDDCEF-2C9A-40FC-9FB2-816CD62956DE}" type="pres">
      <dgm:prSet presAssocID="{6883B80D-A144-4C5F-8AAA-2546B8E4FF5E}" presName="vertSpace2" presStyleLbl="node1" presStyleIdx="0" presStyleCnt="3"/>
      <dgm:spPr/>
    </dgm:pt>
    <dgm:pt modelId="{5A82AC6C-0581-4E47-B8A7-FACE1D4837D0}" type="pres">
      <dgm:prSet presAssocID="{6883B80D-A144-4C5F-8AAA-2546B8E4FF5E}" presName="circle2" presStyleLbl="node1" presStyleIdx="1" presStyleCnt="3"/>
      <dgm:spPr/>
    </dgm:pt>
    <dgm:pt modelId="{00E063A1-0ACA-4BAA-9E0C-B728ED1629F6}" type="pres">
      <dgm:prSet presAssocID="{6883B80D-A144-4C5F-8AAA-2546B8E4FF5E}" presName="rect2" presStyleLbl="alignAcc1" presStyleIdx="1" presStyleCnt="3" custLinFactNeighborX="0" custLinFactNeighborY="844"/>
      <dgm:spPr/>
    </dgm:pt>
    <dgm:pt modelId="{A7322DC7-4BAE-4B8D-BDD0-E91EB6F7D647}" type="pres">
      <dgm:prSet presAssocID="{FE3E4CBB-AC07-4CE0-8AE1-E6C2A1C6F516}" presName="vertSpace3" presStyleLbl="node1" presStyleIdx="1" presStyleCnt="3"/>
      <dgm:spPr/>
    </dgm:pt>
    <dgm:pt modelId="{69328A3C-5F0B-4444-8B2D-3593F315674C}" type="pres">
      <dgm:prSet presAssocID="{FE3E4CBB-AC07-4CE0-8AE1-E6C2A1C6F516}" presName="circle3" presStyleLbl="node1" presStyleIdx="2" presStyleCnt="3"/>
      <dgm:spPr/>
    </dgm:pt>
    <dgm:pt modelId="{F1E36924-D3BB-4A43-8A06-1A2D596ED610}" type="pres">
      <dgm:prSet presAssocID="{FE3E4CBB-AC07-4CE0-8AE1-E6C2A1C6F516}" presName="rect3" presStyleLbl="alignAcc1" presStyleIdx="2" presStyleCnt="3"/>
      <dgm:spPr/>
    </dgm:pt>
    <dgm:pt modelId="{2F96EC1A-F26A-46F1-81CF-09A44BD14825}" type="pres">
      <dgm:prSet presAssocID="{6665B516-21D2-4EF3-8B9F-847F42413371}" presName="rect1ParTxNoCh" presStyleLbl="alignAcc1" presStyleIdx="2" presStyleCnt="3">
        <dgm:presLayoutVars>
          <dgm:chMax val="1"/>
          <dgm:bulletEnabled val="1"/>
        </dgm:presLayoutVars>
      </dgm:prSet>
      <dgm:spPr/>
    </dgm:pt>
    <dgm:pt modelId="{7DB9E80A-9149-42ED-94AE-9642C2604D9F}" type="pres">
      <dgm:prSet presAssocID="{6883B80D-A144-4C5F-8AAA-2546B8E4FF5E}" presName="rect2ParTxNoCh" presStyleLbl="alignAcc1" presStyleIdx="2" presStyleCnt="3">
        <dgm:presLayoutVars>
          <dgm:chMax val="1"/>
          <dgm:bulletEnabled val="1"/>
        </dgm:presLayoutVars>
      </dgm:prSet>
      <dgm:spPr/>
    </dgm:pt>
    <dgm:pt modelId="{E9D52B3C-7326-4ABA-A4EE-9E660500E9C1}" type="pres">
      <dgm:prSet presAssocID="{FE3E4CBB-AC07-4CE0-8AE1-E6C2A1C6F516}" presName="rect3ParTxNoCh" presStyleLbl="alignAcc1" presStyleIdx="2" presStyleCnt="3">
        <dgm:presLayoutVars>
          <dgm:chMax val="1"/>
          <dgm:bulletEnabled val="1"/>
        </dgm:presLayoutVars>
      </dgm:prSet>
      <dgm:spPr/>
    </dgm:pt>
  </dgm:ptLst>
  <dgm:cxnLst>
    <dgm:cxn modelId="{3F3D070B-52D5-4FA0-9C09-CCAE724FC5DB}" type="presOf" srcId="{FE3E4CBB-AC07-4CE0-8AE1-E6C2A1C6F516}" destId="{F1E36924-D3BB-4A43-8A06-1A2D596ED610}" srcOrd="0" destOrd="0" presId="urn:microsoft.com/office/officeart/2005/8/layout/target3"/>
    <dgm:cxn modelId="{DAA6A45F-40E0-4C02-82FD-CAEDDA171143}" srcId="{1A4E1660-5318-485F-AA2B-B5C0A21E979C}" destId="{6665B516-21D2-4EF3-8B9F-847F42413371}" srcOrd="0" destOrd="0" parTransId="{90987950-251E-4A27-B957-BB8E6BA8A2CF}" sibTransId="{C0BF0AF9-4513-4CC6-9180-60197B8DA236}"/>
    <dgm:cxn modelId="{A321DF60-01C6-4037-8A55-D7885CFEDBF1}" type="presOf" srcId="{1A4E1660-5318-485F-AA2B-B5C0A21E979C}" destId="{7FE7117C-903E-4D66-A61E-E051D8B8BA74}" srcOrd="0" destOrd="0" presId="urn:microsoft.com/office/officeart/2005/8/layout/target3"/>
    <dgm:cxn modelId="{F86BAA41-56E0-44CA-AC10-67F1351B42D4}" type="presOf" srcId="{6883B80D-A144-4C5F-8AAA-2546B8E4FF5E}" destId="{00E063A1-0ACA-4BAA-9E0C-B728ED1629F6}" srcOrd="0" destOrd="0" presId="urn:microsoft.com/office/officeart/2005/8/layout/target3"/>
    <dgm:cxn modelId="{7E965B6C-3980-402C-BECE-D1B08D038CD2}" type="presOf" srcId="{6883B80D-A144-4C5F-8AAA-2546B8E4FF5E}" destId="{7DB9E80A-9149-42ED-94AE-9642C2604D9F}" srcOrd="1" destOrd="0" presId="urn:microsoft.com/office/officeart/2005/8/layout/target3"/>
    <dgm:cxn modelId="{22AEC074-3A79-43A0-AA86-16D6DDF387EE}" type="presOf" srcId="{FE3E4CBB-AC07-4CE0-8AE1-E6C2A1C6F516}" destId="{E9D52B3C-7326-4ABA-A4EE-9E660500E9C1}" srcOrd="1" destOrd="0" presId="urn:microsoft.com/office/officeart/2005/8/layout/target3"/>
    <dgm:cxn modelId="{BD3B82B8-973B-4A11-AF09-2E156BAE004A}" type="presOf" srcId="{6665B516-21D2-4EF3-8B9F-847F42413371}" destId="{2F96EC1A-F26A-46F1-81CF-09A44BD14825}" srcOrd="1" destOrd="0" presId="urn:microsoft.com/office/officeart/2005/8/layout/target3"/>
    <dgm:cxn modelId="{98167BC4-3D23-4D6C-AA19-D50811DE49EC}" srcId="{1A4E1660-5318-485F-AA2B-B5C0A21E979C}" destId="{FE3E4CBB-AC07-4CE0-8AE1-E6C2A1C6F516}" srcOrd="2" destOrd="0" parTransId="{B7FB1201-5794-44E5-8B57-4E0772EEFD4E}" sibTransId="{6BFD9DA0-19C6-446D-836C-73251A878104}"/>
    <dgm:cxn modelId="{220103D3-BD96-4935-9FFA-015EDB5B9BD7}" srcId="{1A4E1660-5318-485F-AA2B-B5C0A21E979C}" destId="{6883B80D-A144-4C5F-8AAA-2546B8E4FF5E}" srcOrd="1" destOrd="0" parTransId="{674BEDB3-BAEB-4B21-B8B5-22C8882E2DEA}" sibTransId="{8652453B-369C-4D12-9ED6-91459B407BD5}"/>
    <dgm:cxn modelId="{65C050E9-0BBB-436C-8F3D-7189B1609E88}" type="presOf" srcId="{6665B516-21D2-4EF3-8B9F-847F42413371}" destId="{F0C381A3-D1FE-4241-AD10-2394B2C332BC}" srcOrd="0" destOrd="0" presId="urn:microsoft.com/office/officeart/2005/8/layout/target3"/>
    <dgm:cxn modelId="{2227B40D-E58E-47AA-B294-CF7EF125D614}" type="presParOf" srcId="{7FE7117C-903E-4D66-A61E-E051D8B8BA74}" destId="{BED9B0CD-72CF-49A7-BBF3-893A3884E572}" srcOrd="0" destOrd="0" presId="urn:microsoft.com/office/officeart/2005/8/layout/target3"/>
    <dgm:cxn modelId="{0E281A11-511C-4D69-83FE-62DA883C4EF1}" type="presParOf" srcId="{7FE7117C-903E-4D66-A61E-E051D8B8BA74}" destId="{B4DB6367-2043-460C-AAA2-43EE0CE33FAC}" srcOrd="1" destOrd="0" presId="urn:microsoft.com/office/officeart/2005/8/layout/target3"/>
    <dgm:cxn modelId="{B11CA4EC-D76B-45BD-931E-70F33C21EBC8}" type="presParOf" srcId="{7FE7117C-903E-4D66-A61E-E051D8B8BA74}" destId="{F0C381A3-D1FE-4241-AD10-2394B2C332BC}" srcOrd="2" destOrd="0" presId="urn:microsoft.com/office/officeart/2005/8/layout/target3"/>
    <dgm:cxn modelId="{A85A8FC9-74DA-4A14-9F2D-3613F7DF78BD}" type="presParOf" srcId="{7FE7117C-903E-4D66-A61E-E051D8B8BA74}" destId="{8CEDDCEF-2C9A-40FC-9FB2-816CD62956DE}" srcOrd="3" destOrd="0" presId="urn:microsoft.com/office/officeart/2005/8/layout/target3"/>
    <dgm:cxn modelId="{5F803C4B-574D-404B-A596-6C221949374A}" type="presParOf" srcId="{7FE7117C-903E-4D66-A61E-E051D8B8BA74}" destId="{5A82AC6C-0581-4E47-B8A7-FACE1D4837D0}" srcOrd="4" destOrd="0" presId="urn:microsoft.com/office/officeart/2005/8/layout/target3"/>
    <dgm:cxn modelId="{A276B2BB-6E0F-452E-B90B-C3A64EAE54DA}" type="presParOf" srcId="{7FE7117C-903E-4D66-A61E-E051D8B8BA74}" destId="{00E063A1-0ACA-4BAA-9E0C-B728ED1629F6}" srcOrd="5" destOrd="0" presId="urn:microsoft.com/office/officeart/2005/8/layout/target3"/>
    <dgm:cxn modelId="{349D6D32-8F18-4F1C-8E6F-9CA24FE775B8}" type="presParOf" srcId="{7FE7117C-903E-4D66-A61E-E051D8B8BA74}" destId="{A7322DC7-4BAE-4B8D-BDD0-E91EB6F7D647}" srcOrd="6" destOrd="0" presId="urn:microsoft.com/office/officeart/2005/8/layout/target3"/>
    <dgm:cxn modelId="{3FEDC80F-9069-4528-B94C-01C7CE2621EF}" type="presParOf" srcId="{7FE7117C-903E-4D66-A61E-E051D8B8BA74}" destId="{69328A3C-5F0B-4444-8B2D-3593F315674C}" srcOrd="7" destOrd="0" presId="urn:microsoft.com/office/officeart/2005/8/layout/target3"/>
    <dgm:cxn modelId="{CAE5F097-2568-4E60-8F30-B1AB5DBDE9DE}" type="presParOf" srcId="{7FE7117C-903E-4D66-A61E-E051D8B8BA74}" destId="{F1E36924-D3BB-4A43-8A06-1A2D596ED610}" srcOrd="8" destOrd="0" presId="urn:microsoft.com/office/officeart/2005/8/layout/target3"/>
    <dgm:cxn modelId="{E6DE13A9-1D42-402B-AA47-187FE39D9A9D}" type="presParOf" srcId="{7FE7117C-903E-4D66-A61E-E051D8B8BA74}" destId="{2F96EC1A-F26A-46F1-81CF-09A44BD14825}" srcOrd="9" destOrd="0" presId="urn:microsoft.com/office/officeart/2005/8/layout/target3"/>
    <dgm:cxn modelId="{5C58ED75-505E-4568-87EB-D5F0844CAA76}" type="presParOf" srcId="{7FE7117C-903E-4D66-A61E-E051D8B8BA74}" destId="{7DB9E80A-9149-42ED-94AE-9642C2604D9F}" srcOrd="10" destOrd="0" presId="urn:microsoft.com/office/officeart/2005/8/layout/target3"/>
    <dgm:cxn modelId="{4DD592BB-0C15-4711-86E2-0FAC5ED0208F}" type="presParOf" srcId="{7FE7117C-903E-4D66-A61E-E051D8B8BA74}" destId="{E9D52B3C-7326-4ABA-A4EE-9E660500E9C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51A2E-27DE-48CE-A0A6-01E00730DC8D}">
      <dsp:nvSpPr>
        <dsp:cNvPr id="0" name=""/>
        <dsp:cNvSpPr/>
      </dsp:nvSpPr>
      <dsp:spPr>
        <a:xfrm>
          <a:off x="0" y="49399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CB086-AE14-4F55-8A84-5AEA3B8F73C2}">
      <dsp:nvSpPr>
        <dsp:cNvPr id="0" name=""/>
        <dsp:cNvSpPr/>
      </dsp:nvSpPr>
      <dsp:spPr>
        <a:xfrm>
          <a:off x="522699" y="120904"/>
          <a:ext cx="9988270" cy="638769"/>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sr-Cyrl-RS" sz="2000" kern="1200" dirty="0">
              <a:solidFill>
                <a:schemeClr val="tx1"/>
              </a:solidFill>
            </a:rPr>
            <a:t>Главни и споредни стечајни поступак, регулисање случајева када постоји искључива међународна надлежност српског суда за вођење главног стечајног поступка </a:t>
          </a:r>
          <a:endParaRPr lang="en-US" sz="2000" kern="1200" dirty="0">
            <a:solidFill>
              <a:schemeClr val="tx1"/>
            </a:solidFill>
          </a:endParaRPr>
        </a:p>
      </dsp:txBody>
      <dsp:txXfrm>
        <a:off x="553881" y="152086"/>
        <a:ext cx="9925906" cy="576405"/>
      </dsp:txXfrm>
    </dsp:sp>
    <dsp:sp modelId="{D52B3E6A-482B-4D95-9E7F-FB7B13857BF2}">
      <dsp:nvSpPr>
        <dsp:cNvPr id="0" name=""/>
        <dsp:cNvSpPr/>
      </dsp:nvSpPr>
      <dsp:spPr>
        <a:xfrm>
          <a:off x="0" y="131047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395189-C5D4-43C4-8BBB-7863BE5F2448}">
      <dsp:nvSpPr>
        <dsp:cNvPr id="0" name=""/>
        <dsp:cNvSpPr/>
      </dsp:nvSpPr>
      <dsp:spPr>
        <a:xfrm>
          <a:off x="521158" y="1044793"/>
          <a:ext cx="9991814" cy="531360"/>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just" defTabSz="889000">
            <a:lnSpc>
              <a:spcPct val="90000"/>
            </a:lnSpc>
            <a:spcBef>
              <a:spcPct val="0"/>
            </a:spcBef>
            <a:spcAft>
              <a:spcPct val="35000"/>
            </a:spcAft>
            <a:buNone/>
          </a:pPr>
          <a:r>
            <a:rPr lang="sr-Cyrl-RS" sz="2000" kern="1200" dirty="0">
              <a:solidFill>
                <a:schemeClr val="tx1"/>
              </a:solidFill>
            </a:rPr>
            <a:t>Овлашћења страног представника и пружање помоћи од стране српског суда по захтеву страног представника</a:t>
          </a:r>
          <a:endParaRPr lang="en-US" sz="2000" kern="1200" dirty="0">
            <a:solidFill>
              <a:schemeClr val="tx1"/>
            </a:solidFill>
          </a:endParaRPr>
        </a:p>
      </dsp:txBody>
      <dsp:txXfrm>
        <a:off x="547097" y="1070732"/>
        <a:ext cx="9939936" cy="479482"/>
      </dsp:txXfrm>
    </dsp:sp>
    <dsp:sp modelId="{7CE509C8-B9FD-4586-9F22-E914FB82FCED}">
      <dsp:nvSpPr>
        <dsp:cNvPr id="0" name=""/>
        <dsp:cNvSpPr/>
      </dsp:nvSpPr>
      <dsp:spPr>
        <a:xfrm>
          <a:off x="0" y="212695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23B0C1-DD41-4837-9BDA-4033283B96D0}">
      <dsp:nvSpPr>
        <dsp:cNvPr id="0" name=""/>
        <dsp:cNvSpPr/>
      </dsp:nvSpPr>
      <dsp:spPr>
        <a:xfrm>
          <a:off x="510466" y="1836597"/>
          <a:ext cx="10003098" cy="531360"/>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sr-Cyrl-RS" sz="2000" kern="1200" dirty="0">
              <a:solidFill>
                <a:schemeClr val="tx1"/>
              </a:solidFill>
            </a:rPr>
            <a:t>Признање страног стечајног поступка и мораторијум као последица</a:t>
          </a:r>
          <a:endParaRPr lang="en-US" sz="2000" kern="1200" dirty="0">
            <a:solidFill>
              <a:schemeClr val="tx1"/>
            </a:solidFill>
          </a:endParaRPr>
        </a:p>
      </dsp:txBody>
      <dsp:txXfrm>
        <a:off x="536405" y="1862536"/>
        <a:ext cx="9951220" cy="479482"/>
      </dsp:txXfrm>
    </dsp:sp>
    <dsp:sp modelId="{76DE5D5C-0A2E-4BCF-A658-0994B50D1BA3}">
      <dsp:nvSpPr>
        <dsp:cNvPr id="0" name=""/>
        <dsp:cNvSpPr/>
      </dsp:nvSpPr>
      <dsp:spPr>
        <a:xfrm>
          <a:off x="0" y="294343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8566A-805C-4AE4-B5DC-AA690C86FB5E}">
      <dsp:nvSpPr>
        <dsp:cNvPr id="0" name=""/>
        <dsp:cNvSpPr/>
      </dsp:nvSpPr>
      <dsp:spPr>
        <a:xfrm>
          <a:off x="509862" y="2677753"/>
          <a:ext cx="10000877" cy="531360"/>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sr-Cyrl-RS" sz="2000" kern="1200" dirty="0">
              <a:solidFill>
                <a:schemeClr val="tx1"/>
              </a:solidFill>
            </a:rPr>
            <a:t>Овлашћења домаћег стечајног управника да предузима радње у страној држави</a:t>
          </a:r>
          <a:endParaRPr lang="en-US" sz="2000" kern="1200" dirty="0">
            <a:solidFill>
              <a:schemeClr val="tx1"/>
            </a:solidFill>
          </a:endParaRPr>
        </a:p>
      </dsp:txBody>
      <dsp:txXfrm>
        <a:off x="535801" y="2703692"/>
        <a:ext cx="9948999" cy="479482"/>
      </dsp:txXfrm>
    </dsp:sp>
    <dsp:sp modelId="{96210EC9-8B0C-4170-9BD7-05080E061697}">
      <dsp:nvSpPr>
        <dsp:cNvPr id="0" name=""/>
        <dsp:cNvSpPr/>
      </dsp:nvSpPr>
      <dsp:spPr>
        <a:xfrm>
          <a:off x="0" y="375991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33E447-AB7E-4F93-8CE1-00C75DBD4DEA}">
      <dsp:nvSpPr>
        <dsp:cNvPr id="0" name=""/>
        <dsp:cNvSpPr/>
      </dsp:nvSpPr>
      <dsp:spPr>
        <a:xfrm>
          <a:off x="519490" y="3507241"/>
          <a:ext cx="9996109" cy="531360"/>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sr-Cyrl-RS" sz="2000" kern="1200" dirty="0">
              <a:solidFill>
                <a:schemeClr val="tx1"/>
              </a:solidFill>
            </a:rPr>
            <a:t>Заштита поверилаца и других заинтересованих лица</a:t>
          </a:r>
          <a:endParaRPr lang="en-US" sz="2000" kern="1200" dirty="0">
            <a:solidFill>
              <a:schemeClr val="tx1"/>
            </a:solidFill>
          </a:endParaRPr>
        </a:p>
      </dsp:txBody>
      <dsp:txXfrm>
        <a:off x="545429" y="3533180"/>
        <a:ext cx="9944231" cy="479482"/>
      </dsp:txXfrm>
    </dsp:sp>
    <dsp:sp modelId="{04837F3B-019F-4887-82B7-5B5688E91BB3}">
      <dsp:nvSpPr>
        <dsp:cNvPr id="0" name=""/>
        <dsp:cNvSpPr/>
      </dsp:nvSpPr>
      <dsp:spPr>
        <a:xfrm>
          <a:off x="0" y="4576393"/>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p>
      </dsp:txBody>
      <dsp:txXfrm>
        <a:off x="0" y="4576393"/>
        <a:ext cx="10515600" cy="453600"/>
      </dsp:txXfrm>
    </dsp:sp>
    <dsp:sp modelId="{467505BE-AB4E-4966-815F-9B8B7A815327}">
      <dsp:nvSpPr>
        <dsp:cNvPr id="0" name=""/>
        <dsp:cNvSpPr/>
      </dsp:nvSpPr>
      <dsp:spPr>
        <a:xfrm>
          <a:off x="510889" y="4310713"/>
          <a:ext cx="10004283" cy="531360"/>
        </a:xfrm>
        <a:prstGeom prst="roundRect">
          <a:avLst/>
        </a:prstGeom>
        <a:solidFill>
          <a:schemeClr val="accent1">
            <a:lumMod val="20000"/>
            <a:lumOff val="80000"/>
          </a:schemeClr>
        </a:solidFill>
        <a:ln w="12700" cap="flat" cmpd="sng" algn="ctr">
          <a:noFill/>
          <a:prstDash val="solid"/>
          <a:miter lim="800000"/>
        </a:ln>
        <a:effectLst>
          <a:glow rad="63500">
            <a:schemeClr val="accent1">
              <a:satMod val="175000"/>
              <a:alpha val="40000"/>
            </a:schemeClr>
          </a:glow>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sr-Cyrl-RS" sz="2000" kern="1200" dirty="0">
              <a:solidFill>
                <a:schemeClr val="tx1"/>
              </a:solidFill>
            </a:rPr>
            <a:t>Координација стечајних поступака</a:t>
          </a:r>
          <a:endParaRPr lang="en-US" sz="2000" kern="1200" dirty="0">
            <a:solidFill>
              <a:schemeClr val="tx1"/>
            </a:solidFill>
          </a:endParaRPr>
        </a:p>
      </dsp:txBody>
      <dsp:txXfrm>
        <a:off x="536828" y="4336652"/>
        <a:ext cx="9952405"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53C0A-F66D-4C47-89AF-D686AD1B118D}">
      <dsp:nvSpPr>
        <dsp:cNvPr id="0" name=""/>
        <dsp:cNvSpPr/>
      </dsp:nvSpPr>
      <dsp:spPr>
        <a:xfrm rot="5400000">
          <a:off x="5210069" y="-936948"/>
          <a:ext cx="3881074" cy="6729983"/>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sr-Cyrl-RS" sz="2200" kern="1200" dirty="0"/>
            <a:t>Ако страни суд или други орган (страни представник) затраже помоћ од домаћег суда у вези са страним стечајним поступком</a:t>
          </a:r>
          <a:endParaRPr lang="en-US" sz="2200" kern="1200" dirty="0"/>
        </a:p>
        <a:p>
          <a:pPr marL="171450" lvl="1" indent="-171450" algn="l" defTabSz="844550">
            <a:lnSpc>
              <a:spcPct val="90000"/>
            </a:lnSpc>
            <a:spcBef>
              <a:spcPct val="0"/>
            </a:spcBef>
            <a:spcAft>
              <a:spcPct val="15000"/>
            </a:spcAft>
            <a:buChar char="•"/>
          </a:pPr>
          <a:endParaRPr lang="en-US" sz="1900" kern="1200" dirty="0"/>
        </a:p>
        <a:p>
          <a:pPr marL="228600" lvl="1" indent="-228600" algn="l" defTabSz="977900">
            <a:lnSpc>
              <a:spcPct val="90000"/>
            </a:lnSpc>
            <a:spcBef>
              <a:spcPct val="0"/>
            </a:spcBef>
            <a:spcAft>
              <a:spcPct val="15000"/>
            </a:spcAft>
            <a:buChar char="•"/>
          </a:pPr>
          <a:r>
            <a:rPr lang="sr-Cyrl-RS" sz="2200" kern="1200" dirty="0"/>
            <a:t>Ако домаћи суд или стечајни управник затраже помоћ у страној држави у вези са домаћим стечајним поступком</a:t>
          </a:r>
          <a:endParaRPr lang="en-US" sz="2200" kern="1200" dirty="0"/>
        </a:p>
        <a:p>
          <a:pPr marL="171450" lvl="1" indent="-171450" algn="l" defTabSz="844550">
            <a:lnSpc>
              <a:spcPct val="90000"/>
            </a:lnSpc>
            <a:spcBef>
              <a:spcPct val="0"/>
            </a:spcBef>
            <a:spcAft>
              <a:spcPct val="15000"/>
            </a:spcAft>
            <a:buChar char="•"/>
          </a:pPr>
          <a:endParaRPr lang="en-US" sz="1900" kern="1200" dirty="0"/>
        </a:p>
        <a:p>
          <a:pPr marL="228600" lvl="1" indent="-228600" algn="l" defTabSz="977900">
            <a:lnSpc>
              <a:spcPct val="90000"/>
            </a:lnSpc>
            <a:spcBef>
              <a:spcPct val="0"/>
            </a:spcBef>
            <a:spcAft>
              <a:spcPct val="15000"/>
            </a:spcAft>
            <a:buChar char="•"/>
          </a:pPr>
          <a:r>
            <a:rPr lang="sr-Cyrl-RS" sz="2200" kern="1200" dirty="0"/>
            <a:t>Ако се страни стечајни поступак води истовремено са домаћим стечајним поступком над истим стечајним дужником</a:t>
          </a:r>
          <a:endParaRPr lang="en-US" sz="2200" kern="1200" dirty="0"/>
        </a:p>
        <a:p>
          <a:pPr marL="342900" lvl="2" indent="-171450" algn="l" defTabSz="844550">
            <a:lnSpc>
              <a:spcPct val="90000"/>
            </a:lnSpc>
            <a:spcBef>
              <a:spcPct val="0"/>
            </a:spcBef>
            <a:spcAft>
              <a:spcPct val="15000"/>
            </a:spcAft>
            <a:buChar char="•"/>
          </a:pPr>
          <a:endParaRPr lang="en-US" sz="1900" kern="1200" dirty="0"/>
        </a:p>
      </dsp:txBody>
      <dsp:txXfrm rot="-5400000">
        <a:off x="3785615" y="676964"/>
        <a:ext cx="6540525" cy="3502158"/>
      </dsp:txXfrm>
    </dsp:sp>
    <dsp:sp modelId="{21724CD4-B114-4513-982A-3979670BF66E}">
      <dsp:nvSpPr>
        <dsp:cNvPr id="0" name=""/>
        <dsp:cNvSpPr/>
      </dsp:nvSpPr>
      <dsp:spPr>
        <a:xfrm>
          <a:off x="0" y="2371"/>
          <a:ext cx="3785615" cy="4851343"/>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sr-Cyrl-RS" sz="2600" kern="1200" dirty="0"/>
            <a:t>Одредбе о међународном стечају се имају применити:</a:t>
          </a:r>
          <a:endParaRPr lang="en-US" sz="2600" kern="1200" dirty="0"/>
        </a:p>
      </dsp:txBody>
      <dsp:txXfrm>
        <a:off x="184798" y="187169"/>
        <a:ext cx="3416019" cy="4481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35AD5-2E8C-4A67-B38E-17E8A356DB55}">
      <dsp:nvSpPr>
        <dsp:cNvPr id="0" name=""/>
        <dsp:cNvSpPr/>
      </dsp:nvSpPr>
      <dsp:spPr>
        <a:xfrm>
          <a:off x="2629" y="380393"/>
          <a:ext cx="4651550" cy="12618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r-Cyrl-RS" sz="2200" kern="1200" dirty="0"/>
            <a:t>Страни поступак ће бити признат као </a:t>
          </a:r>
          <a:r>
            <a:rPr lang="sr-Cyrl-RS" sz="2200" b="1" kern="1200" dirty="0">
              <a:effectLst>
                <a:outerShdw blurRad="38100" dist="38100" dir="2700000" algn="tl">
                  <a:srgbClr val="000000">
                    <a:alpha val="43137"/>
                  </a:srgbClr>
                </a:outerShdw>
              </a:effectLst>
            </a:rPr>
            <a:t>главни</a:t>
          </a:r>
          <a:r>
            <a:rPr lang="sr-Cyrl-RS" sz="2200" kern="1200" dirty="0"/>
            <a:t> ако се води у држави где је средиште главних интереса дужника</a:t>
          </a:r>
          <a:endParaRPr lang="en-US" sz="2200" kern="1200" dirty="0"/>
        </a:p>
      </dsp:txBody>
      <dsp:txXfrm>
        <a:off x="39586" y="417350"/>
        <a:ext cx="4577636" cy="1187906"/>
      </dsp:txXfrm>
    </dsp:sp>
    <dsp:sp modelId="{938190D8-CD29-42AE-9803-E3DCEBBCBA0A}">
      <dsp:nvSpPr>
        <dsp:cNvPr id="0" name=""/>
        <dsp:cNvSpPr/>
      </dsp:nvSpPr>
      <dsp:spPr>
        <a:xfrm>
          <a:off x="467784" y="1642214"/>
          <a:ext cx="331987" cy="1737918"/>
        </a:xfrm>
        <a:custGeom>
          <a:avLst/>
          <a:gdLst/>
          <a:ahLst/>
          <a:cxnLst/>
          <a:rect l="0" t="0" r="0" b="0"/>
          <a:pathLst>
            <a:path>
              <a:moveTo>
                <a:pt x="0" y="0"/>
              </a:moveTo>
              <a:lnTo>
                <a:pt x="0" y="1737918"/>
              </a:lnTo>
              <a:lnTo>
                <a:pt x="331987" y="17379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C82D2-60EB-4A2B-8CFF-0B4B9D10158B}">
      <dsp:nvSpPr>
        <dsp:cNvPr id="0" name=""/>
        <dsp:cNvSpPr/>
      </dsp:nvSpPr>
      <dsp:spPr>
        <a:xfrm>
          <a:off x="799772" y="1912496"/>
          <a:ext cx="4211957" cy="2935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 Средиште главних интереса је место одакле дужник редовно управља својим интересима и које је као такво препознато од стране трећих лица</a:t>
          </a:r>
        </a:p>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Средиште главних интереса утврђује се према чињеницама које постоје у моменту подношења предлога за отварање главног поступка</a:t>
          </a:r>
        </a:p>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У недостатку супротног доказа претпоставља се да је средиште главних интереса у месту регистрованог седишта дужника</a:t>
          </a:r>
        </a:p>
      </dsp:txBody>
      <dsp:txXfrm>
        <a:off x="885743" y="1998467"/>
        <a:ext cx="4040015" cy="2763330"/>
      </dsp:txXfrm>
    </dsp:sp>
    <dsp:sp modelId="{2ED1DC45-FA5B-4035-AEB9-8A3B2F89F3F9}">
      <dsp:nvSpPr>
        <dsp:cNvPr id="0" name=""/>
        <dsp:cNvSpPr/>
      </dsp:nvSpPr>
      <dsp:spPr>
        <a:xfrm>
          <a:off x="5390276" y="407081"/>
          <a:ext cx="4766376" cy="124823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r-Cyrl-RS" sz="2200" kern="1200" dirty="0"/>
            <a:t>Страни поступак ће бити признат као </a:t>
          </a:r>
          <a:r>
            <a:rPr lang="sr-Cyrl-RS" sz="2200" b="1" kern="1200" dirty="0">
              <a:effectLst>
                <a:outerShdw blurRad="38100" dist="38100" dir="2700000" algn="tl">
                  <a:srgbClr val="000000">
                    <a:alpha val="43137"/>
                  </a:srgbClr>
                </a:outerShdw>
              </a:effectLst>
            </a:rPr>
            <a:t>споредни</a:t>
          </a:r>
          <a:r>
            <a:rPr lang="sr-Cyrl-RS" sz="2200" kern="1200" dirty="0"/>
            <a:t> ако дужник има сталну пословну јединицу или имовину у конкретној држави</a:t>
          </a:r>
          <a:endParaRPr lang="en-US" sz="2200" kern="1200" dirty="0"/>
        </a:p>
      </dsp:txBody>
      <dsp:txXfrm>
        <a:off x="5426835" y="443640"/>
        <a:ext cx="4693258" cy="1175112"/>
      </dsp:txXfrm>
    </dsp:sp>
    <dsp:sp modelId="{552C871A-CD3B-44E4-B3C0-733E02BB88FF}">
      <dsp:nvSpPr>
        <dsp:cNvPr id="0" name=""/>
        <dsp:cNvSpPr/>
      </dsp:nvSpPr>
      <dsp:spPr>
        <a:xfrm>
          <a:off x="5866913" y="1655312"/>
          <a:ext cx="374076" cy="1704019"/>
        </a:xfrm>
        <a:custGeom>
          <a:avLst/>
          <a:gdLst/>
          <a:ahLst/>
          <a:cxnLst/>
          <a:rect l="0" t="0" r="0" b="0"/>
          <a:pathLst>
            <a:path>
              <a:moveTo>
                <a:pt x="0" y="0"/>
              </a:moveTo>
              <a:lnTo>
                <a:pt x="0" y="1704019"/>
              </a:lnTo>
              <a:lnTo>
                <a:pt x="374076" y="1704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530DF-2161-49D4-9CB4-51A416991B9F}">
      <dsp:nvSpPr>
        <dsp:cNvPr id="0" name=""/>
        <dsp:cNvSpPr/>
      </dsp:nvSpPr>
      <dsp:spPr>
        <a:xfrm>
          <a:off x="6240990" y="1926124"/>
          <a:ext cx="4274604" cy="2866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sr-Cyrl-RS" sz="2000" kern="1200" dirty="0"/>
            <a:t>- </a:t>
          </a:r>
          <a:r>
            <a:rPr lang="sr-Cyrl-RS" sz="1600" kern="1200" dirty="0"/>
            <a:t>Стална пословна јединица је било које место пословања у којем дужник обавља економску делатност употребом људске радне снаге и добара или услуга</a:t>
          </a:r>
        </a:p>
        <a:p>
          <a:pPr marL="0" lvl="0" indent="0" algn="just" defTabSz="889000">
            <a:lnSpc>
              <a:spcPct val="90000"/>
            </a:lnSpc>
            <a:spcBef>
              <a:spcPct val="0"/>
            </a:spcBef>
            <a:spcAft>
              <a:spcPct val="35000"/>
            </a:spcAft>
            <a:buNone/>
          </a:pPr>
          <a:r>
            <a:rPr lang="sr-Cyrl-RS" sz="1600" kern="1200" dirty="0"/>
            <a:t>- За постојање сталне пословне јединице се захтева одређени минимални степен организације пословања</a:t>
          </a:r>
        </a:p>
        <a:p>
          <a:pPr marL="0" lvl="0" indent="0" algn="just" defTabSz="889000">
            <a:lnSpc>
              <a:spcPct val="90000"/>
            </a:lnSpc>
            <a:spcBef>
              <a:spcPct val="0"/>
            </a:spcBef>
            <a:spcAft>
              <a:spcPct val="35000"/>
            </a:spcAft>
            <a:buNone/>
          </a:pPr>
          <a:r>
            <a:rPr lang="sr-Cyrl-RS" sz="1600" kern="1200" dirty="0"/>
            <a:t>- Стална пословна јединица нема својство правног лица (не може бити зависно привредно друштво)</a:t>
          </a:r>
        </a:p>
        <a:p>
          <a:pPr marL="0" lvl="0" indent="0" algn="just" defTabSz="889000">
            <a:lnSpc>
              <a:spcPct val="90000"/>
            </a:lnSpc>
            <a:spcBef>
              <a:spcPct val="0"/>
            </a:spcBef>
            <a:spcAft>
              <a:spcPct val="35000"/>
            </a:spcAft>
            <a:buNone/>
          </a:pPr>
          <a:endParaRPr lang="en-US" sz="1600" kern="1200" dirty="0"/>
        </a:p>
      </dsp:txBody>
      <dsp:txXfrm>
        <a:off x="6324944" y="2010078"/>
        <a:ext cx="4106696" cy="2698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A9892-37FC-43E3-B6F3-CC20832AA51A}">
      <dsp:nvSpPr>
        <dsp:cNvPr id="0" name=""/>
        <dsp:cNvSpPr/>
      </dsp:nvSpPr>
      <dsp:spPr>
        <a:xfrm>
          <a:off x="2777" y="330273"/>
          <a:ext cx="4291931" cy="1716772"/>
        </a:xfrm>
        <a:prstGeom prst="chevron">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r-Cyrl-RS" sz="2800" kern="1200" dirty="0"/>
            <a:t>Основни  услови: </a:t>
          </a:r>
          <a:endParaRPr lang="en-US" sz="2800" kern="1200" dirty="0"/>
        </a:p>
      </dsp:txBody>
      <dsp:txXfrm>
        <a:off x="861163" y="330273"/>
        <a:ext cx="2575159" cy="1716772"/>
      </dsp:txXfrm>
    </dsp:sp>
    <dsp:sp modelId="{E2A6F1D7-B6D4-45E0-8298-8212D3C41D50}">
      <dsp:nvSpPr>
        <dsp:cNvPr id="0" name=""/>
        <dsp:cNvSpPr/>
      </dsp:nvSpPr>
      <dsp:spPr>
        <a:xfrm>
          <a:off x="3736757" y="476199"/>
          <a:ext cx="3562302" cy="1424921"/>
        </a:xfrm>
        <a:prstGeom prst="chevron">
          <a:avLst/>
        </a:prstGeom>
        <a:solidFill>
          <a:schemeClr val="accent1">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t>У Србији се не налази средиште главних интереса</a:t>
          </a:r>
          <a:r>
            <a:rPr lang="sr-Latn-RS" sz="1600" kern="1200" dirty="0"/>
            <a:t> </a:t>
          </a:r>
          <a:r>
            <a:rPr lang="sr-Cyrl-RS" sz="1600" kern="1200" dirty="0"/>
            <a:t>страног дужника, нити стална пословна јединица (нпр. органак)</a:t>
          </a:r>
          <a:endParaRPr lang="en-US" sz="1600" kern="1200" dirty="0"/>
        </a:p>
      </dsp:txBody>
      <dsp:txXfrm>
        <a:off x="4449218" y="476199"/>
        <a:ext cx="2137381" cy="1424921"/>
      </dsp:txXfrm>
    </dsp:sp>
    <dsp:sp modelId="{51067119-C5A6-4879-931A-1EF8339DAF1C}">
      <dsp:nvSpPr>
        <dsp:cNvPr id="0" name=""/>
        <dsp:cNvSpPr/>
      </dsp:nvSpPr>
      <dsp:spPr>
        <a:xfrm>
          <a:off x="6800338" y="476199"/>
          <a:ext cx="3562302" cy="1424921"/>
        </a:xfrm>
        <a:prstGeom prst="chevron">
          <a:avLst/>
        </a:prstGeom>
        <a:solidFill>
          <a:schemeClr val="accent1">
            <a:alpha val="90000"/>
            <a:tint val="40000"/>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sr-Cyrl-RS" sz="1600" kern="1200" dirty="0"/>
            <a:t>Одређена имовина дужника се налази у Србији</a:t>
          </a:r>
          <a:endParaRPr lang="en-US" sz="1600" kern="1200" dirty="0"/>
        </a:p>
      </dsp:txBody>
      <dsp:txXfrm>
        <a:off x="7512799" y="476199"/>
        <a:ext cx="2137381" cy="1424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DB560-C97A-4E78-B2C3-C6E44EF71CB1}">
      <dsp:nvSpPr>
        <dsp:cNvPr id="0" name=""/>
        <dsp:cNvSpPr/>
      </dsp:nvSpPr>
      <dsp:spPr>
        <a:xfrm>
          <a:off x="1941827" y="1291401"/>
          <a:ext cx="321292" cy="612218"/>
        </a:xfrm>
        <a:custGeom>
          <a:avLst/>
          <a:gdLst/>
          <a:ahLst/>
          <a:cxnLst/>
          <a:rect l="0" t="0" r="0" b="0"/>
          <a:pathLst>
            <a:path>
              <a:moveTo>
                <a:pt x="0" y="0"/>
              </a:moveTo>
              <a:lnTo>
                <a:pt x="160646" y="0"/>
              </a:lnTo>
              <a:lnTo>
                <a:pt x="160646" y="612218"/>
              </a:lnTo>
              <a:lnTo>
                <a:pt x="321292" y="6122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5188" y="1580226"/>
        <a:ext cx="34570" cy="34570"/>
      </dsp:txXfrm>
    </dsp:sp>
    <dsp:sp modelId="{1FC914C2-D49C-4D6C-AC0B-33D32387C245}">
      <dsp:nvSpPr>
        <dsp:cNvPr id="0" name=""/>
        <dsp:cNvSpPr/>
      </dsp:nvSpPr>
      <dsp:spPr>
        <a:xfrm>
          <a:off x="1941827" y="1245681"/>
          <a:ext cx="321292" cy="91440"/>
        </a:xfrm>
        <a:custGeom>
          <a:avLst/>
          <a:gdLst/>
          <a:ahLst/>
          <a:cxnLst/>
          <a:rect l="0" t="0" r="0" b="0"/>
          <a:pathLst>
            <a:path>
              <a:moveTo>
                <a:pt x="0" y="45720"/>
              </a:moveTo>
              <a:lnTo>
                <a:pt x="32129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4441" y="1283369"/>
        <a:ext cx="16064" cy="16064"/>
      </dsp:txXfrm>
    </dsp:sp>
    <dsp:sp modelId="{42733610-7601-4612-96B4-062D47B73F8E}">
      <dsp:nvSpPr>
        <dsp:cNvPr id="0" name=""/>
        <dsp:cNvSpPr/>
      </dsp:nvSpPr>
      <dsp:spPr>
        <a:xfrm>
          <a:off x="1941827" y="679183"/>
          <a:ext cx="321292" cy="612218"/>
        </a:xfrm>
        <a:custGeom>
          <a:avLst/>
          <a:gdLst/>
          <a:ahLst/>
          <a:cxnLst/>
          <a:rect l="0" t="0" r="0" b="0"/>
          <a:pathLst>
            <a:path>
              <a:moveTo>
                <a:pt x="0" y="612218"/>
              </a:moveTo>
              <a:lnTo>
                <a:pt x="160646" y="612218"/>
              </a:lnTo>
              <a:lnTo>
                <a:pt x="160646" y="0"/>
              </a:lnTo>
              <a:lnTo>
                <a:pt x="3212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5188" y="968007"/>
        <a:ext cx="34570" cy="34570"/>
      </dsp:txXfrm>
    </dsp:sp>
    <dsp:sp modelId="{B8AEA9E3-08AD-43AD-B147-391181B00761}">
      <dsp:nvSpPr>
        <dsp:cNvPr id="0" name=""/>
        <dsp:cNvSpPr/>
      </dsp:nvSpPr>
      <dsp:spPr>
        <a:xfrm rot="16200000">
          <a:off x="-288772" y="349682"/>
          <a:ext cx="2577761" cy="1883438"/>
        </a:xfrm>
        <a:prstGeom prst="rect">
          <a:avLst/>
        </a:prstGeom>
        <a:solidFill>
          <a:schemeClr val="accent1">
            <a:hueOff val="0"/>
            <a:satOff val="0"/>
            <a:lumOff val="0"/>
            <a:alphaOff val="0"/>
          </a:schemeClr>
        </a:solidFill>
        <a:ln w="12700" cap="flat" cmpd="sng" algn="ctr">
          <a:noFill/>
          <a:prstDash val="solid"/>
          <a:miter lim="800000"/>
        </a:ln>
        <a:effectLst>
          <a:glow rad="63500">
            <a:schemeClr val="accent1">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vert"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Cyrl-RS" sz="2200" kern="1200" dirty="0"/>
            <a:t>Алтернативни додатни услови</a:t>
          </a:r>
          <a:endParaRPr lang="en-US" sz="2200" kern="1200" dirty="0"/>
        </a:p>
      </dsp:txBody>
      <dsp:txXfrm>
        <a:off x="-288772" y="349682"/>
        <a:ext cx="2577761" cy="1883438"/>
      </dsp:txXfrm>
    </dsp:sp>
    <dsp:sp modelId="{887DF193-EDF8-45E7-BA6B-A1AA49783B52}">
      <dsp:nvSpPr>
        <dsp:cNvPr id="0" name=""/>
        <dsp:cNvSpPr/>
      </dsp:nvSpPr>
      <dsp:spPr>
        <a:xfrm>
          <a:off x="2263119" y="434296"/>
          <a:ext cx="8006683" cy="489774"/>
        </a:xfrm>
        <a:prstGeom prst="rect">
          <a:avLst/>
        </a:prstGeom>
        <a:solidFill>
          <a:schemeClr val="accent1">
            <a:hueOff val="0"/>
            <a:satOff val="0"/>
            <a:lumOff val="0"/>
            <a:alphaOff val="0"/>
          </a:schemeClr>
        </a:solidFill>
        <a:ln w="12700" cap="flat" cmpd="sng" algn="ctr">
          <a:noFill/>
          <a:prstDash val="solid"/>
          <a:miter lim="800000"/>
        </a:ln>
        <a:effectLst>
          <a:glow rad="63500">
            <a:schemeClr val="accent1">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r-Cyrl-RS" sz="1800" kern="1200" dirty="0"/>
            <a:t>Ако постоји стечајни разлог, а у држави у којој се налази средиште главних интереса се стечајни поступак не може водити због стечајних прописа те државе</a:t>
          </a:r>
          <a:endParaRPr lang="en-US" sz="1800" kern="1200" dirty="0"/>
        </a:p>
      </dsp:txBody>
      <dsp:txXfrm>
        <a:off x="2263119" y="434296"/>
        <a:ext cx="8006683" cy="489774"/>
      </dsp:txXfrm>
    </dsp:sp>
    <dsp:sp modelId="{39A4E78C-E540-42C6-9800-288B2D11631E}">
      <dsp:nvSpPr>
        <dsp:cNvPr id="0" name=""/>
        <dsp:cNvSpPr/>
      </dsp:nvSpPr>
      <dsp:spPr>
        <a:xfrm>
          <a:off x="2263119" y="1046514"/>
          <a:ext cx="8042121" cy="489774"/>
        </a:xfrm>
        <a:prstGeom prst="rect">
          <a:avLst/>
        </a:prstGeom>
        <a:solidFill>
          <a:schemeClr val="accent1">
            <a:hueOff val="0"/>
            <a:satOff val="0"/>
            <a:lumOff val="0"/>
            <a:alphaOff val="0"/>
          </a:schemeClr>
        </a:solidFill>
        <a:ln w="12700" cap="flat" cmpd="sng" algn="ctr">
          <a:noFill/>
          <a:prstDash val="solid"/>
          <a:miter lim="800000"/>
        </a:ln>
        <a:effectLst>
          <a:glow rad="63500">
            <a:schemeClr val="accent1">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r-Cyrl-RS" sz="1800" kern="1200" dirty="0"/>
            <a:t>Према прописима државе у којој дужник има средиште главних интереса се поступак односи само на имовину у тој држави</a:t>
          </a:r>
          <a:endParaRPr lang="en-US" sz="1800" kern="1200" dirty="0"/>
        </a:p>
      </dsp:txBody>
      <dsp:txXfrm>
        <a:off x="2263119" y="1046514"/>
        <a:ext cx="8042121" cy="489774"/>
      </dsp:txXfrm>
    </dsp:sp>
    <dsp:sp modelId="{CF05C6F7-20E0-47B3-9B29-8EF985999BD2}">
      <dsp:nvSpPr>
        <dsp:cNvPr id="0" name=""/>
        <dsp:cNvSpPr/>
      </dsp:nvSpPr>
      <dsp:spPr>
        <a:xfrm>
          <a:off x="2263119" y="1658733"/>
          <a:ext cx="8092227" cy="489774"/>
        </a:xfrm>
        <a:prstGeom prst="rect">
          <a:avLst/>
        </a:prstGeom>
        <a:solidFill>
          <a:schemeClr val="accent1">
            <a:hueOff val="0"/>
            <a:satOff val="0"/>
            <a:lumOff val="0"/>
            <a:alphaOff val="0"/>
          </a:schemeClr>
        </a:solidFill>
        <a:ln w="12700" cap="flat" cmpd="sng" algn="ctr">
          <a:noFill/>
          <a:prstDash val="solid"/>
          <a:miter lim="800000"/>
        </a:ln>
        <a:effectLst>
          <a:glow rad="63500">
            <a:schemeClr val="accent1">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r-Cyrl-RS" sz="1800" kern="1200" dirty="0"/>
            <a:t>Када се страна судска одлука о отварању поступка стечаја не може признати </a:t>
          </a:r>
          <a:endParaRPr lang="en-US" sz="1800" kern="1200" dirty="0"/>
        </a:p>
      </dsp:txBody>
      <dsp:txXfrm>
        <a:off x="2263119" y="1658733"/>
        <a:ext cx="8092227" cy="489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B352-58FC-4614-BDD8-49589D84807F}">
      <dsp:nvSpPr>
        <dsp:cNvPr id="0" name=""/>
        <dsp:cNvSpPr/>
      </dsp:nvSpPr>
      <dsp:spPr>
        <a:xfrm>
          <a:off x="2053" y="1260587"/>
          <a:ext cx="4379788" cy="2627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r-Cyrl-RS" sz="2800" kern="1200"/>
            <a:t>На поступак стечаја и његова дејства примењује се право државе у којој је поступак отворен</a:t>
          </a:r>
          <a:r>
            <a:rPr lang="sr-Latn-RS" sz="2800" kern="1200"/>
            <a:t> </a:t>
          </a:r>
          <a:r>
            <a:rPr lang="sr-Cyrl-RS" sz="2800" i="1" kern="1200"/>
            <a:t>(</a:t>
          </a:r>
          <a:r>
            <a:rPr lang="sr-Latn-RS" sz="2800" i="1" kern="1200"/>
            <a:t>lex fori concursus)</a:t>
          </a:r>
          <a:endParaRPr lang="en-US" sz="2800" kern="1200" dirty="0"/>
        </a:p>
      </dsp:txBody>
      <dsp:txXfrm>
        <a:off x="79021" y="1337555"/>
        <a:ext cx="4225852" cy="2473936"/>
      </dsp:txXfrm>
    </dsp:sp>
    <dsp:sp modelId="{A0292E22-FAF2-4D26-8F0B-551A6A6E8044}">
      <dsp:nvSpPr>
        <dsp:cNvPr id="0" name=""/>
        <dsp:cNvSpPr/>
      </dsp:nvSpPr>
      <dsp:spPr>
        <a:xfrm>
          <a:off x="4819820" y="2031430"/>
          <a:ext cx="928515" cy="1086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819820" y="2248667"/>
        <a:ext cx="649961" cy="651713"/>
      </dsp:txXfrm>
    </dsp:sp>
    <dsp:sp modelId="{C02AE779-6804-4948-8A7C-670B5B1D1B50}">
      <dsp:nvSpPr>
        <dsp:cNvPr id="0" name=""/>
        <dsp:cNvSpPr/>
      </dsp:nvSpPr>
      <dsp:spPr>
        <a:xfrm>
          <a:off x="6133757" y="1260587"/>
          <a:ext cx="4379788" cy="26278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sr-Cyrl-RS" sz="2000" b="1" i="1" kern="1200" dirty="0"/>
        </a:p>
        <a:p>
          <a:pPr marL="0" lvl="0" indent="0" algn="l" defTabSz="889000">
            <a:lnSpc>
              <a:spcPct val="90000"/>
            </a:lnSpc>
            <a:spcBef>
              <a:spcPct val="0"/>
            </a:spcBef>
            <a:spcAft>
              <a:spcPct val="35000"/>
            </a:spcAft>
            <a:buNone/>
          </a:pPr>
          <a:r>
            <a:rPr lang="sr-Cyrl-RS" sz="2000" b="1" i="1" kern="1200" dirty="0"/>
            <a:t>ИЗУЗЕЦИ:</a:t>
          </a:r>
          <a:endParaRPr lang="en-US" sz="2200" kern="1200" dirty="0"/>
        </a:p>
        <a:p>
          <a:pPr marL="171450" lvl="1" indent="-171450" algn="l" defTabSz="755650">
            <a:lnSpc>
              <a:spcPct val="90000"/>
            </a:lnSpc>
            <a:spcBef>
              <a:spcPct val="0"/>
            </a:spcBef>
            <a:spcAft>
              <a:spcPct val="15000"/>
            </a:spcAft>
            <a:buChar char="•"/>
          </a:pPr>
          <a:r>
            <a:rPr lang="sr-Cyrl-RS" sz="1700" u="sng" kern="1200" dirty="0"/>
            <a:t>Излучна и </a:t>
          </a:r>
          <a:r>
            <a:rPr lang="sr-Cyrl-RS" sz="1700" u="sng" kern="1200" dirty="0" err="1"/>
            <a:t>разлучна</a:t>
          </a:r>
          <a:r>
            <a:rPr lang="sr-Cyrl-RS" sz="1700" u="sng" kern="1200" dirty="0"/>
            <a:t> права на стварима или правима која се налазе у Србији </a:t>
          </a:r>
          <a:r>
            <a:rPr lang="sr-Cyrl-RS" sz="1700" kern="1200" dirty="0"/>
            <a:t>– увек се примењује право Србије</a:t>
          </a:r>
          <a:endParaRPr lang="en-US" sz="1700" kern="1200" dirty="0"/>
        </a:p>
        <a:p>
          <a:pPr marL="171450" lvl="1" indent="-171450" algn="l" defTabSz="755650">
            <a:lnSpc>
              <a:spcPct val="90000"/>
            </a:lnSpc>
            <a:spcBef>
              <a:spcPct val="0"/>
            </a:spcBef>
            <a:spcAft>
              <a:spcPct val="15000"/>
            </a:spcAft>
            <a:buChar char="•"/>
          </a:pPr>
          <a:r>
            <a:rPr lang="sr-Cyrl-RS" sz="1700" u="sng" kern="1200" dirty="0"/>
            <a:t>Уговори о раду </a:t>
          </a:r>
          <a:r>
            <a:rPr lang="sr-Cyrl-RS" sz="1700" kern="1200" dirty="0"/>
            <a:t>– примењује се право које је меродавно за сам уговор</a:t>
          </a:r>
          <a:endParaRPr lang="en-US" sz="1700" kern="1200" dirty="0"/>
        </a:p>
        <a:p>
          <a:pPr marL="342900" lvl="2" indent="-171450" algn="l" defTabSz="755650">
            <a:lnSpc>
              <a:spcPct val="90000"/>
            </a:lnSpc>
            <a:spcBef>
              <a:spcPct val="0"/>
            </a:spcBef>
            <a:spcAft>
              <a:spcPct val="15000"/>
            </a:spcAft>
            <a:buChar char="•"/>
          </a:pPr>
          <a:endParaRPr lang="en-US" sz="1700" kern="1200" dirty="0"/>
        </a:p>
      </dsp:txBody>
      <dsp:txXfrm>
        <a:off x="6210725" y="1337555"/>
        <a:ext cx="4225852" cy="247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35AD5-2E8C-4A67-B38E-17E8A356DB55}">
      <dsp:nvSpPr>
        <dsp:cNvPr id="0" name=""/>
        <dsp:cNvSpPr/>
      </dsp:nvSpPr>
      <dsp:spPr>
        <a:xfrm>
          <a:off x="2629" y="380393"/>
          <a:ext cx="4651550" cy="126182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r-Cyrl-RS" sz="2200" i="1" u="sng" kern="1200" dirty="0"/>
            <a:t>КООРДИНАЦИЈА ДОМАЋЕГ И СТРАНОГ ПОСТУПКА</a:t>
          </a:r>
          <a:endParaRPr lang="en-US" sz="2200" kern="1200" dirty="0"/>
        </a:p>
      </dsp:txBody>
      <dsp:txXfrm>
        <a:off x="39586" y="417350"/>
        <a:ext cx="4577636" cy="1187906"/>
      </dsp:txXfrm>
    </dsp:sp>
    <dsp:sp modelId="{938190D8-CD29-42AE-9803-E3DCEBBCBA0A}">
      <dsp:nvSpPr>
        <dsp:cNvPr id="0" name=""/>
        <dsp:cNvSpPr/>
      </dsp:nvSpPr>
      <dsp:spPr>
        <a:xfrm>
          <a:off x="467784" y="1642214"/>
          <a:ext cx="314241" cy="1791179"/>
        </a:xfrm>
        <a:custGeom>
          <a:avLst/>
          <a:gdLst/>
          <a:ahLst/>
          <a:cxnLst/>
          <a:rect l="0" t="0" r="0" b="0"/>
          <a:pathLst>
            <a:path>
              <a:moveTo>
                <a:pt x="0" y="0"/>
              </a:moveTo>
              <a:lnTo>
                <a:pt x="0" y="1791179"/>
              </a:lnTo>
              <a:lnTo>
                <a:pt x="314241" y="17911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C82D2-60EB-4A2B-8CFF-0B4B9D10158B}">
      <dsp:nvSpPr>
        <dsp:cNvPr id="0" name=""/>
        <dsp:cNvSpPr/>
      </dsp:nvSpPr>
      <dsp:spPr>
        <a:xfrm>
          <a:off x="782026" y="1965757"/>
          <a:ext cx="4211957" cy="2935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Отварање поступка у Србији не спречава признање страног поступка према истом дужнику (али ако је страни поступак признат као главни, домаћи стечајни поступак се након тога може отворити само као споредни)</a:t>
          </a:r>
        </a:p>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Циљ координације је пружање међусобне помоћи између стечајних органа различитих јурисдикција, и ефикасније вођење свих поступака (пре свега главног)</a:t>
          </a:r>
        </a:p>
        <a:p>
          <a:pPr marL="0" lvl="0" indent="0" algn="just" defTabSz="711200">
            <a:lnSpc>
              <a:spcPct val="90000"/>
            </a:lnSpc>
            <a:spcBef>
              <a:spcPct val="0"/>
            </a:spcBef>
            <a:spcAft>
              <a:spcPct val="35000"/>
            </a:spcAft>
            <a:buFont typeface="Wingdings" panose="05000000000000000000" pitchFamily="2" charset="2"/>
            <a:buNone/>
          </a:pPr>
          <a:r>
            <a:rPr lang="sr-Cyrl-RS" sz="1600" kern="1200" dirty="0"/>
            <a:t>- У свакој од ситуација пружања помоћи суд је дужан да води рачуна о домаћим прописима </a:t>
          </a:r>
          <a:endParaRPr lang="sr-Cyrl-RS" sz="1600" kern="1200" dirty="0">
            <a:solidFill>
              <a:srgbClr val="FF0000"/>
            </a:solidFill>
          </a:endParaRPr>
        </a:p>
      </dsp:txBody>
      <dsp:txXfrm>
        <a:off x="867997" y="2051728"/>
        <a:ext cx="4040015" cy="2763330"/>
      </dsp:txXfrm>
    </dsp:sp>
    <dsp:sp modelId="{2ED1DC45-FA5B-4035-AEB9-8A3B2F89F3F9}">
      <dsp:nvSpPr>
        <dsp:cNvPr id="0" name=""/>
        <dsp:cNvSpPr/>
      </dsp:nvSpPr>
      <dsp:spPr>
        <a:xfrm>
          <a:off x="5390276" y="407081"/>
          <a:ext cx="4766376" cy="124823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sr-Cyrl-RS" sz="2200" i="1" u="sng" kern="1200" dirty="0"/>
            <a:t>КООРДИНАЦИЈА ВИШЕ СТРАНИХ ПОСТУПАКА</a:t>
          </a:r>
          <a:endParaRPr lang="en-US" sz="2200" kern="1200" dirty="0"/>
        </a:p>
      </dsp:txBody>
      <dsp:txXfrm>
        <a:off x="5426835" y="443640"/>
        <a:ext cx="4693258" cy="1175112"/>
      </dsp:txXfrm>
    </dsp:sp>
    <dsp:sp modelId="{552C871A-CD3B-44E4-B3C0-733E02BB88FF}">
      <dsp:nvSpPr>
        <dsp:cNvPr id="0" name=""/>
        <dsp:cNvSpPr/>
      </dsp:nvSpPr>
      <dsp:spPr>
        <a:xfrm>
          <a:off x="5866913" y="1655312"/>
          <a:ext cx="374076" cy="1718265"/>
        </a:xfrm>
        <a:custGeom>
          <a:avLst/>
          <a:gdLst/>
          <a:ahLst/>
          <a:cxnLst/>
          <a:rect l="0" t="0" r="0" b="0"/>
          <a:pathLst>
            <a:path>
              <a:moveTo>
                <a:pt x="0" y="0"/>
              </a:moveTo>
              <a:lnTo>
                <a:pt x="0" y="1718265"/>
              </a:lnTo>
              <a:lnTo>
                <a:pt x="374076" y="1718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530DF-2161-49D4-9CB4-51A416991B9F}">
      <dsp:nvSpPr>
        <dsp:cNvPr id="0" name=""/>
        <dsp:cNvSpPr/>
      </dsp:nvSpPr>
      <dsp:spPr>
        <a:xfrm>
          <a:off x="6240990" y="1961631"/>
          <a:ext cx="4274604" cy="28238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sr-Cyrl-RS" sz="2000" kern="1200" dirty="0"/>
            <a:t>- </a:t>
          </a:r>
          <a:r>
            <a:rPr lang="sr-Cyrl-RS" sz="1600" kern="1200" dirty="0"/>
            <a:t>Уколико се против дужника води више страних поступака па више страних представника поднесу предлоге за признање страних поступака у Србији.</a:t>
          </a:r>
          <a:endParaRPr lang="en-US" sz="1600" kern="1200" dirty="0"/>
        </a:p>
        <a:p>
          <a:pPr marL="0" lvl="0" indent="0" algn="just" defTabSz="889000">
            <a:lnSpc>
              <a:spcPct val="90000"/>
            </a:lnSpc>
            <a:spcBef>
              <a:spcPct val="0"/>
            </a:spcBef>
            <a:spcAft>
              <a:spcPct val="35000"/>
            </a:spcAft>
            <a:buFont typeface="Wingdings" panose="05000000000000000000" pitchFamily="2" charset="2"/>
            <a:buNone/>
          </a:pPr>
          <a:r>
            <a:rPr lang="sr-Cyrl-RS" sz="1600" kern="1200" dirty="0"/>
            <a:t>- Даје се приоритет страном главном поступку у односу на страни споредни поступак, а истовремено се прихвата концепт равноправности више страних споредних поступака.	</a:t>
          </a:r>
        </a:p>
        <a:p>
          <a:pPr marL="0" lvl="0" indent="0" algn="just" defTabSz="889000">
            <a:lnSpc>
              <a:spcPct val="90000"/>
            </a:lnSpc>
            <a:spcBef>
              <a:spcPct val="0"/>
            </a:spcBef>
            <a:spcAft>
              <a:spcPct val="35000"/>
            </a:spcAft>
            <a:buFont typeface="Wingdings" panose="05000000000000000000" pitchFamily="2" charset="2"/>
            <a:buNone/>
          </a:pPr>
          <a:endParaRPr lang="sr-Cyrl-RS" sz="1600" kern="1200" dirty="0"/>
        </a:p>
        <a:p>
          <a:pPr marL="0" lvl="0" indent="0" algn="just" defTabSz="889000">
            <a:lnSpc>
              <a:spcPct val="90000"/>
            </a:lnSpc>
            <a:spcBef>
              <a:spcPct val="0"/>
            </a:spcBef>
            <a:spcAft>
              <a:spcPct val="35000"/>
            </a:spcAft>
            <a:buFont typeface="Wingdings" panose="05000000000000000000" pitchFamily="2" charset="2"/>
            <a:buNone/>
          </a:pPr>
          <a:endParaRPr lang="en-US" sz="1600" kern="1200" dirty="0"/>
        </a:p>
      </dsp:txBody>
      <dsp:txXfrm>
        <a:off x="6323699" y="2044340"/>
        <a:ext cx="4109186" cy="2658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EB174-4469-4124-BCC9-FDE797C8D6BD}">
      <dsp:nvSpPr>
        <dsp:cNvPr id="0" name=""/>
        <dsp:cNvSpPr/>
      </dsp:nvSpPr>
      <dsp:spPr>
        <a:xfrm>
          <a:off x="67982" y="703743"/>
          <a:ext cx="2593490" cy="2961620"/>
        </a:xfrm>
        <a:prstGeom prst="homePlate">
          <a:avLst>
            <a:gd name="adj" fmla="val 25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0599" tIns="40640" rIns="522397" bIns="40640" numCol="1" spcCol="1270" anchor="ctr" anchorCtr="0">
          <a:noAutofit/>
        </a:bodyPr>
        <a:lstStyle/>
        <a:p>
          <a:pPr marL="0" lvl="0" indent="0" algn="just" defTabSz="711200">
            <a:lnSpc>
              <a:spcPct val="90000"/>
            </a:lnSpc>
            <a:spcBef>
              <a:spcPct val="0"/>
            </a:spcBef>
            <a:spcAft>
              <a:spcPct val="35000"/>
            </a:spcAft>
            <a:buNone/>
          </a:pPr>
          <a:r>
            <a:rPr lang="sr-Cyrl-RS" sz="1600" kern="1200" dirty="0"/>
            <a:t>Стечајни судови  имају дужност сарадње са страним органима у највећој могућој мери, коју стечајни суд може вршити непосредно или преко страног представника, односно домаћег ст. управника</a:t>
          </a:r>
          <a:endParaRPr lang="en-US" sz="1600" kern="1200" dirty="0"/>
        </a:p>
      </dsp:txBody>
      <dsp:txXfrm>
        <a:off x="67982" y="703743"/>
        <a:ext cx="2269304" cy="2961620"/>
      </dsp:txXfrm>
    </dsp:sp>
    <dsp:sp modelId="{F1A04AA8-5C6F-465A-88A3-C27455701A90}">
      <dsp:nvSpPr>
        <dsp:cNvPr id="0" name=""/>
        <dsp:cNvSpPr/>
      </dsp:nvSpPr>
      <dsp:spPr>
        <a:xfrm>
          <a:off x="1936017" y="694858"/>
          <a:ext cx="2733205" cy="2961620"/>
        </a:xfrm>
        <a:prstGeom prst="chevron">
          <a:avLst>
            <a:gd name="adj" fmla="val 25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0599" tIns="45720" rIns="130599" bIns="45720" numCol="1" spcCol="1270" anchor="ctr" anchorCtr="0">
          <a:noAutofit/>
        </a:bodyPr>
        <a:lstStyle/>
        <a:p>
          <a:pPr marL="0" lvl="0" indent="0" algn="ctr" defTabSz="800100">
            <a:lnSpc>
              <a:spcPct val="90000"/>
            </a:lnSpc>
            <a:spcBef>
              <a:spcPct val="0"/>
            </a:spcBef>
            <a:spcAft>
              <a:spcPct val="35000"/>
            </a:spcAft>
            <a:buNone/>
          </a:pPr>
          <a:r>
            <a:rPr lang="sr-Cyrl-RS" sz="1800" kern="1200" dirty="0"/>
            <a:t>Стечајни управник се страним судовима може обраћати под надзором домаћег суда</a:t>
          </a:r>
          <a:endParaRPr lang="en-US" sz="1800" kern="1200" dirty="0"/>
        </a:p>
      </dsp:txBody>
      <dsp:txXfrm>
        <a:off x="2619318" y="694858"/>
        <a:ext cx="1366603" cy="2961620"/>
      </dsp:txXfrm>
    </dsp:sp>
    <dsp:sp modelId="{E582681E-C3B8-4B8C-9812-D9D764C3687F}">
      <dsp:nvSpPr>
        <dsp:cNvPr id="0" name=""/>
        <dsp:cNvSpPr/>
      </dsp:nvSpPr>
      <dsp:spPr>
        <a:xfrm>
          <a:off x="3893307" y="703773"/>
          <a:ext cx="3702025" cy="2961620"/>
        </a:xfrm>
        <a:prstGeom prst="chevron">
          <a:avLst>
            <a:gd name="adj" fmla="val 25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0599" tIns="40640" rIns="130599" bIns="40640" numCol="1" spcCol="1270" anchor="t" anchorCtr="0">
          <a:noAutofit/>
        </a:bodyPr>
        <a:lstStyle/>
        <a:p>
          <a:pPr marL="0" lvl="0" indent="0" algn="l" defTabSz="800100">
            <a:lnSpc>
              <a:spcPct val="90000"/>
            </a:lnSpc>
            <a:spcBef>
              <a:spcPct val="0"/>
            </a:spcBef>
            <a:spcAft>
              <a:spcPct val="35000"/>
            </a:spcAft>
            <a:buNone/>
          </a:pPr>
          <a:r>
            <a:rPr lang="sr-Cyrl-RS" sz="1800" kern="1200" dirty="0"/>
            <a:t>Облици сарадње:</a:t>
          </a:r>
          <a:endParaRPr lang="sr-Latn-RS" sz="1800" kern="1200" dirty="0"/>
        </a:p>
        <a:p>
          <a:pPr marL="171450" lvl="1" indent="-171450" algn="l" defTabSz="711200">
            <a:lnSpc>
              <a:spcPct val="90000"/>
            </a:lnSpc>
            <a:spcBef>
              <a:spcPct val="0"/>
            </a:spcBef>
            <a:spcAft>
              <a:spcPct val="15000"/>
            </a:spcAft>
            <a:buChar char="•"/>
          </a:pPr>
          <a:r>
            <a:rPr lang="sr-Cyrl-RS" sz="1600" kern="1200" dirty="0"/>
            <a:t>Размена података</a:t>
          </a:r>
          <a:endParaRPr lang="en-US" sz="1600" kern="1200" dirty="0"/>
        </a:p>
        <a:p>
          <a:pPr marL="171450" lvl="1" indent="-171450" algn="l" defTabSz="711200">
            <a:lnSpc>
              <a:spcPct val="90000"/>
            </a:lnSpc>
            <a:spcBef>
              <a:spcPct val="0"/>
            </a:spcBef>
            <a:spcAft>
              <a:spcPct val="15000"/>
            </a:spcAft>
            <a:buChar char="•"/>
          </a:pPr>
          <a:r>
            <a:rPr lang="sr-Cyrl-RS" sz="1600" kern="1200" dirty="0"/>
            <a:t>Координација управљања, надзора над имовином и уновчавања имовине дужника</a:t>
          </a:r>
          <a:endParaRPr lang="en-US" sz="1600" kern="1200" dirty="0"/>
        </a:p>
        <a:p>
          <a:pPr marL="171450" lvl="1" indent="-171450" algn="l" defTabSz="711200">
            <a:lnSpc>
              <a:spcPct val="90000"/>
            </a:lnSpc>
            <a:spcBef>
              <a:spcPct val="0"/>
            </a:spcBef>
            <a:spcAft>
              <a:spcPct val="15000"/>
            </a:spcAft>
            <a:buChar char="•"/>
          </a:pPr>
          <a:r>
            <a:rPr lang="sr-Cyrl-RS" sz="1600" kern="1200" dirty="0"/>
            <a:t>Одобравање и примена</a:t>
          </a:r>
          <a:r>
            <a:rPr lang="sr-Latn-RS" sz="1600" kern="1200" dirty="0"/>
            <a:t> </a:t>
          </a:r>
          <a:r>
            <a:rPr lang="sr-Cyrl-RS" sz="1600" kern="1200" dirty="0"/>
            <a:t>од стране суда споразума о координацији</a:t>
          </a:r>
          <a:endParaRPr lang="en-US" sz="1600" kern="1200" dirty="0"/>
        </a:p>
      </dsp:txBody>
      <dsp:txXfrm>
        <a:off x="4633712" y="703773"/>
        <a:ext cx="2221215" cy="2961620"/>
      </dsp:txXfrm>
    </dsp:sp>
    <dsp:sp modelId="{52928FA5-E6EC-4A84-A07E-F6D162C3F762}">
      <dsp:nvSpPr>
        <dsp:cNvPr id="0" name=""/>
        <dsp:cNvSpPr/>
      </dsp:nvSpPr>
      <dsp:spPr>
        <a:xfrm>
          <a:off x="6813574" y="694858"/>
          <a:ext cx="3702025" cy="2961620"/>
        </a:xfrm>
        <a:prstGeom prst="chevron">
          <a:avLst>
            <a:gd name="adj" fmla="val 25000"/>
          </a:avLst>
        </a:prstGeom>
        <a:solidFill>
          <a:schemeClr val="accent1">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30599" tIns="45720" rIns="130599" bIns="45720" numCol="1" spcCol="1270" anchor="ctr" anchorCtr="0">
          <a:noAutofit/>
        </a:bodyPr>
        <a:lstStyle/>
        <a:p>
          <a:pPr marL="0" lvl="0" indent="0" algn="ctr" defTabSz="800100">
            <a:lnSpc>
              <a:spcPct val="90000"/>
            </a:lnSpc>
            <a:spcBef>
              <a:spcPct val="0"/>
            </a:spcBef>
            <a:spcAft>
              <a:spcPct val="35000"/>
            </a:spcAft>
            <a:buNone/>
          </a:pPr>
          <a:r>
            <a:rPr lang="sr-Cyrl-RS" sz="1800" u="sng" kern="1200" dirty="0"/>
            <a:t>Стечајни управник је овлашћен да предузима радње у страној држави у име и за рачун стечајног дужника, односно стечајне масе ако је то допуштено законима те државе</a:t>
          </a:r>
          <a:endParaRPr lang="en-US" sz="1800" kern="1200" dirty="0"/>
        </a:p>
      </dsp:txBody>
      <dsp:txXfrm>
        <a:off x="7553979" y="694858"/>
        <a:ext cx="2221215" cy="2961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B0CD-72CF-49A7-BBF3-893A3884E572}">
      <dsp:nvSpPr>
        <dsp:cNvPr id="0" name=""/>
        <dsp:cNvSpPr/>
      </dsp:nvSpPr>
      <dsp:spPr>
        <a:xfrm>
          <a:off x="0" y="0"/>
          <a:ext cx="4852167" cy="48521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381A3-D1FE-4241-AD10-2394B2C332BC}">
      <dsp:nvSpPr>
        <dsp:cNvPr id="0" name=""/>
        <dsp:cNvSpPr/>
      </dsp:nvSpPr>
      <dsp:spPr>
        <a:xfrm>
          <a:off x="2426083" y="0"/>
          <a:ext cx="7958446" cy="48521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sr-Cyrl-RS" sz="1700" kern="1200" dirty="0"/>
            <a:t>* Привредни суд у Београду – Ст. 157/2017 – случај </a:t>
          </a:r>
          <a:r>
            <a:rPr lang="sr-Cyrl-RS" sz="1700" kern="1200" dirty="0" err="1"/>
            <a:t>Агрокор</a:t>
          </a:r>
          <a:endParaRPr lang="en-US" sz="2000" b="1" kern="1200" dirty="0"/>
        </a:p>
        <a:p>
          <a:pPr marL="0" lvl="0" indent="0" algn="ctr" defTabSz="755650">
            <a:lnSpc>
              <a:spcPct val="90000"/>
            </a:lnSpc>
            <a:spcBef>
              <a:spcPct val="0"/>
            </a:spcBef>
            <a:spcAft>
              <a:spcPct val="35000"/>
            </a:spcAft>
            <a:buNone/>
          </a:pPr>
          <a:r>
            <a:rPr lang="sr-Cyrl-RS" sz="2000" b="1" kern="1200" dirty="0"/>
            <a:t>Над матичним друштвом је покренут специјални административни поступак</a:t>
          </a:r>
        </a:p>
        <a:p>
          <a:pPr marL="0" lvl="0" indent="0" algn="l" defTabSz="755650">
            <a:lnSpc>
              <a:spcPct val="90000"/>
            </a:lnSpc>
            <a:spcBef>
              <a:spcPct val="0"/>
            </a:spcBef>
            <a:spcAft>
              <a:spcPct val="35000"/>
            </a:spcAft>
            <a:buNone/>
          </a:pPr>
          <a:endParaRPr lang="sr-Cyrl-RS" sz="1700" kern="1200" dirty="0"/>
        </a:p>
      </dsp:txBody>
      <dsp:txXfrm>
        <a:off x="2426083" y="0"/>
        <a:ext cx="7958446" cy="1455653"/>
      </dsp:txXfrm>
    </dsp:sp>
    <dsp:sp modelId="{5A82AC6C-0581-4E47-B8A7-FACE1D4837D0}">
      <dsp:nvSpPr>
        <dsp:cNvPr id="0" name=""/>
        <dsp:cNvSpPr/>
      </dsp:nvSpPr>
      <dsp:spPr>
        <a:xfrm>
          <a:off x="849130" y="1455653"/>
          <a:ext cx="3153905" cy="315390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063A1-0ACA-4BAA-9E0C-B728ED1629F6}">
      <dsp:nvSpPr>
        <dsp:cNvPr id="0" name=""/>
        <dsp:cNvSpPr/>
      </dsp:nvSpPr>
      <dsp:spPr>
        <a:xfrm>
          <a:off x="2426083" y="1482272"/>
          <a:ext cx="7958446" cy="31539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t>* </a:t>
          </a:r>
          <a:r>
            <a:rPr lang="sr-Cyrl-RS" sz="1700" kern="1200" dirty="0"/>
            <a:t>Привредни суд у Београду </a:t>
          </a:r>
          <a:r>
            <a:rPr lang="sr-Cyrl-RS" sz="1700" kern="1200" dirty="0" err="1"/>
            <a:t>Ст</a:t>
          </a:r>
          <a:r>
            <a:rPr lang="sr-Cyrl-RS" sz="1700" kern="1200" dirty="0"/>
            <a:t> 36/2021 – случај </a:t>
          </a:r>
          <a:r>
            <a:rPr lang="sr-Latn-RS" sz="1700" kern="1200" dirty="0" err="1"/>
            <a:t>Aktor</a:t>
          </a:r>
          <a:r>
            <a:rPr lang="sr-Latn-RS" sz="1700" kern="1200" dirty="0"/>
            <a:t> </a:t>
          </a:r>
          <a:r>
            <a:rPr lang="sr-Latn-RS" sz="1700" kern="1200" dirty="0" err="1"/>
            <a:t>Anonimi</a:t>
          </a:r>
          <a:r>
            <a:rPr lang="sr-Latn-RS" sz="1700" kern="1200" dirty="0"/>
            <a:t> </a:t>
          </a:r>
          <a:r>
            <a:rPr lang="sr-Latn-RS" sz="1700" kern="1200" dirty="0" err="1"/>
            <a:t>Tehniki</a:t>
          </a:r>
          <a:r>
            <a:rPr lang="sr-Latn-RS" sz="1700" kern="1200" dirty="0"/>
            <a:t> </a:t>
          </a:r>
          <a:r>
            <a:rPr lang="sr-Latn-RS" sz="1700" kern="1200" dirty="0" err="1"/>
            <a:t>Eteria</a:t>
          </a:r>
          <a:r>
            <a:rPr lang="sr-Latn-RS" sz="1700" kern="1200" dirty="0"/>
            <a:t>, </a:t>
          </a:r>
          <a:r>
            <a:rPr lang="sr-Cyrl-RS" sz="1700" kern="1200" dirty="0"/>
            <a:t>Грчка</a:t>
          </a:r>
          <a:endParaRPr lang="en-US" sz="1700" kern="1200" dirty="0"/>
        </a:p>
        <a:p>
          <a:pPr marL="0" lvl="0" indent="0" algn="ctr" defTabSz="755650">
            <a:lnSpc>
              <a:spcPct val="90000"/>
            </a:lnSpc>
            <a:spcBef>
              <a:spcPct val="0"/>
            </a:spcBef>
            <a:spcAft>
              <a:spcPct val="35000"/>
            </a:spcAft>
            <a:buNone/>
          </a:pPr>
          <a:r>
            <a:rPr lang="sr-Cyrl-RS" sz="2000" b="1" i="0" kern="1200" dirty="0"/>
            <a:t>Над матичним друштвом није уопште био покренут поступак стечаја</a:t>
          </a:r>
          <a:endParaRPr lang="en-US" sz="2000" kern="1200" dirty="0"/>
        </a:p>
      </dsp:txBody>
      <dsp:txXfrm>
        <a:off x="2426083" y="1482272"/>
        <a:ext cx="7958446" cy="1455648"/>
      </dsp:txXfrm>
    </dsp:sp>
    <dsp:sp modelId="{69328A3C-5F0B-4444-8B2D-3593F315674C}">
      <dsp:nvSpPr>
        <dsp:cNvPr id="0" name=""/>
        <dsp:cNvSpPr/>
      </dsp:nvSpPr>
      <dsp:spPr>
        <a:xfrm>
          <a:off x="1698259" y="2911301"/>
          <a:ext cx="1455648" cy="145564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36924-D3BB-4A43-8A06-1A2D596ED610}">
      <dsp:nvSpPr>
        <dsp:cNvPr id="0" name=""/>
        <dsp:cNvSpPr/>
      </dsp:nvSpPr>
      <dsp:spPr>
        <a:xfrm>
          <a:off x="2426083" y="2911301"/>
          <a:ext cx="7958446" cy="145564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sr-Cyrl-RS" sz="1800" kern="1200" dirty="0"/>
            <a:t>Значајан недостатак праксе током претходних 20 година од имплементације  Модел закона у српском стечајном законодавству</a:t>
          </a:r>
          <a:endParaRPr lang="en-US" sz="1800" kern="1200" dirty="0"/>
        </a:p>
      </dsp:txBody>
      <dsp:txXfrm>
        <a:off x="2426083" y="2911301"/>
        <a:ext cx="7958446" cy="14556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9/27/2024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19</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248559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20</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98958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21</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90644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22</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03483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23</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64421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24</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888462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25</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46508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26</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40385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27</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32475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Foreign companies account for up to 5% of employment (up to 10% in central Europe)</a:t>
            </a:r>
          </a:p>
          <a:p>
            <a:endParaRPr lang="en-GB" sz="1200" dirty="0">
              <a:effectLst/>
              <a:latin typeface="Segoe UI" panose="020B0502040204020203" pitchFamily="34" charset="0"/>
            </a:endParaRPr>
          </a:p>
          <a:p>
            <a:r>
              <a:rPr lang="en-GB" sz="1200" dirty="0">
                <a:effectLst/>
                <a:latin typeface="Segoe UI" panose="020B0502040204020203" pitchFamily="34" charset="0"/>
              </a:rPr>
              <a:t>Not yet adopted by China and India, Hong Kong, Malaysia, Thailand and Indonesia in the East Asia and Pacific region. Most EU members including Germany, France, Italy, Austria, Belgium and Spain have yet to adopt the Model Law</a:t>
            </a:r>
          </a:p>
          <a:p>
            <a:endParaRPr lang="en-GB" altLang="en-US" sz="12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Segoe UI" panose="020B0502040204020203" pitchFamily="34" charset="0"/>
              </a:rPr>
              <a:t>There is no requirement or principle of reciprocity in the Model Law. Reciprocity is the foundation of international agreements e.g. a bilateral or multilateral </a:t>
            </a:r>
            <a:br>
              <a:rPr lang="en-GB" sz="1200" dirty="0">
                <a:effectLst/>
                <a:latin typeface="Segoe UI" panose="020B0502040204020203" pitchFamily="34" charset="0"/>
              </a:rPr>
            </a:br>
            <a:r>
              <a:rPr lang="en-GB" sz="1200" dirty="0">
                <a:effectLst/>
                <a:latin typeface="Segoe UI" panose="020B0502040204020203" pitchFamily="34" charset="0"/>
              </a:rPr>
              <a:t>Treaties. Some states do have treaties for judicial cooperation on civil proceedings in place which may include insolvency but these are also very general</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28</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70881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11527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29</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30</a:t>
            </a:fld>
            <a:endParaRPr lang="en-GB"/>
          </a:p>
        </p:txBody>
      </p:sp>
      <p:sp>
        <p:nvSpPr>
          <p:cNvPr id="5" name="Header Placeholder 4">
            <a:extLst>
              <a:ext uri="{FF2B5EF4-FFF2-40B4-BE49-F238E27FC236}">
                <a16:creationId xmlns:a16="http://schemas.microsoft.com/office/drawing/2014/main" id="{F8EB4F0D-D585-AFF5-C340-F918CCD06D74}"/>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15877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31</a:t>
            </a:fld>
            <a:endParaRPr lang="en-GB"/>
          </a:p>
        </p:txBody>
      </p:sp>
      <p:sp>
        <p:nvSpPr>
          <p:cNvPr id="5" name="Header Placeholder 4">
            <a:extLst>
              <a:ext uri="{FF2B5EF4-FFF2-40B4-BE49-F238E27FC236}">
                <a16:creationId xmlns:a16="http://schemas.microsoft.com/office/drawing/2014/main" id="{83CFC782-8D72-D068-288B-945C459A019A}"/>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48204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3</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405201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4</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07291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5</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33701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6</a:t>
            </a:fld>
            <a:endParaRPr lang="en-GB"/>
          </a:p>
        </p:txBody>
      </p:sp>
    </p:spTree>
    <p:extLst>
      <p:ext uri="{BB962C8B-B14F-4D97-AF65-F5344CB8AC3E}">
        <p14:creationId xmlns:p14="http://schemas.microsoft.com/office/powerpoint/2010/main" val="302169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7</a:t>
            </a:fld>
            <a:endParaRPr lang="en-GB"/>
          </a:p>
        </p:txBody>
      </p:sp>
    </p:spTree>
    <p:extLst>
      <p:ext uri="{BB962C8B-B14F-4D97-AF65-F5344CB8AC3E}">
        <p14:creationId xmlns:p14="http://schemas.microsoft.com/office/powerpoint/2010/main" val="276706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8</a:t>
            </a:fld>
            <a:endParaRPr lang="en-GB"/>
          </a:p>
        </p:txBody>
      </p:sp>
    </p:spTree>
    <p:extLst>
      <p:ext uri="{BB962C8B-B14F-4D97-AF65-F5344CB8AC3E}">
        <p14:creationId xmlns:p14="http://schemas.microsoft.com/office/powerpoint/2010/main" val="274301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18</a:t>
            </a:fld>
            <a:endParaRPr lang="en-GB"/>
          </a:p>
        </p:txBody>
      </p:sp>
    </p:spTree>
    <p:extLst>
      <p:ext uri="{BB962C8B-B14F-4D97-AF65-F5344CB8AC3E}">
        <p14:creationId xmlns:p14="http://schemas.microsoft.com/office/powerpoint/2010/main" val="1216905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725214" y="1397876"/>
            <a:ext cx="6053958" cy="2677656"/>
          </a:xfrm>
          <a:prstGeom prst="rect">
            <a:avLst/>
          </a:prstGeom>
          <a:noFill/>
        </p:spPr>
        <p:txBody>
          <a:bodyPr wrap="square" rtlCol="0">
            <a:spAutoFit/>
          </a:bodyPr>
          <a:lstStyle/>
          <a:p>
            <a:pPr algn="l"/>
            <a:r>
              <a:rPr lang="sr-Cyrl-RS" sz="3600" b="1" dirty="0">
                <a:solidFill>
                  <a:schemeClr val="bg1"/>
                </a:solidFill>
                <a:ea typeface="Verdana" panose="020B0604030504040204" pitchFamily="34" charset="0"/>
                <a:cs typeface="Verdana" panose="020B0604030504040204" pitchFamily="34" charset="0"/>
              </a:rPr>
              <a:t>Међународни стечај у законодавству Србије</a:t>
            </a:r>
          </a:p>
          <a:p>
            <a:pPr algn="l"/>
            <a:endParaRPr lang="sr-Cyrl-RS" sz="3200" b="1" dirty="0">
              <a:solidFill>
                <a:schemeClr val="bg1"/>
              </a:solidFill>
              <a:ea typeface="Verdana" panose="020B0604030504040204" pitchFamily="34" charset="0"/>
            </a:endParaRPr>
          </a:p>
          <a:p>
            <a:pPr algn="l"/>
            <a:r>
              <a:rPr lang="sr-Cyrl-RS" sz="3200" dirty="0">
                <a:solidFill>
                  <a:schemeClr val="bg1"/>
                </a:solidFill>
              </a:rPr>
              <a:t>Лука Андрић, адвокат</a:t>
            </a:r>
            <a:endParaRPr lang="en-US" sz="3200" dirty="0">
              <a:solidFill>
                <a:schemeClr val="bg1"/>
              </a:solidFill>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BB75F9A-70B7-644C-9BA8-D0506555B87F}"/>
              </a:ext>
            </a:extLst>
          </p:cNvPr>
          <p:cNvGraphicFramePr>
            <a:graphicFrameLocks noGrp="1"/>
          </p:cNvGraphicFramePr>
          <p:nvPr>
            <p:ph idx="1"/>
            <p:extLst>
              <p:ext uri="{D42A27DB-BD31-4B8C-83A1-F6EECF244321}">
                <p14:modId xmlns:p14="http://schemas.microsoft.com/office/powerpoint/2010/main" val="3212655105"/>
              </p:ext>
            </p:extLst>
          </p:nvPr>
        </p:nvGraphicFramePr>
        <p:xfrm>
          <a:off x="758685" y="1331650"/>
          <a:ext cx="10515600" cy="527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ACCC8B57-4D11-E27F-D96D-C1A68A2278F9}"/>
              </a:ext>
            </a:extLst>
          </p:cNvPr>
          <p:cNvSpPr>
            <a:spLocks noGrp="1"/>
          </p:cNvSpPr>
          <p:nvPr>
            <p:ph type="body" sz="quarter" idx="13"/>
          </p:nvPr>
        </p:nvSpPr>
        <p:spPr>
          <a:xfrm>
            <a:off x="758686" y="589798"/>
            <a:ext cx="10515599" cy="590931"/>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9</a:t>
            </a:r>
            <a:r>
              <a:rPr lang="sr-Latn-RS" dirty="0">
                <a:solidFill>
                  <a:schemeClr val="bg1"/>
                </a:solidFill>
                <a:effectLst>
                  <a:outerShdw blurRad="38100" dist="38100" dir="2700000" algn="tl">
                    <a:srgbClr val="000000">
                      <a:alpha val="43137"/>
                    </a:srgbClr>
                  </a:outerShdw>
                </a:effectLst>
                <a:latin typeface="+mn-lt"/>
              </a:rPr>
              <a:t>. </a:t>
            </a:r>
            <a:r>
              <a:rPr lang="sr-Cyrl-RS" dirty="0">
                <a:solidFill>
                  <a:schemeClr val="bg1"/>
                </a:solidFill>
                <a:effectLst>
                  <a:outerShdw blurRad="38100" dist="38100" dir="2700000" algn="tl">
                    <a:srgbClr val="000000">
                      <a:alpha val="43137"/>
                    </a:srgbClr>
                  </a:outerShdw>
                </a:effectLst>
                <a:latin typeface="+mn-lt"/>
              </a:rPr>
              <a:t>Главни и споредни стечајни поступак</a:t>
            </a:r>
            <a:endParaRPr lang="sr-R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8195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68CB5C-BC67-3C73-58F5-CA1F21A7FEC7}"/>
              </a:ext>
            </a:extLst>
          </p:cNvPr>
          <p:cNvSpPr>
            <a:spLocks noGrp="1"/>
          </p:cNvSpPr>
          <p:nvPr>
            <p:ph type="body" sz="quarter" idx="13"/>
          </p:nvPr>
        </p:nvSpPr>
        <p:spPr>
          <a:xfrm>
            <a:off x="849924" y="233844"/>
            <a:ext cx="10515599" cy="1089529"/>
          </a:xfrm>
          <a:solidFill>
            <a:srgbClr val="002060"/>
          </a:solidFill>
          <a:effectLst>
            <a:outerShdw blurRad="50800" dist="38100" dir="2700000" algn="tl" rotWithShape="0">
              <a:prstClr val="black">
                <a:alpha val="40000"/>
              </a:prstClr>
            </a:outerShdw>
          </a:effectLst>
        </p:spPr>
        <p:txBody>
          <a:bodyPr/>
          <a:lstStyle/>
          <a:p>
            <a:pPr algn="ctr"/>
            <a:r>
              <a:rPr lang="sr-Latn-RS" dirty="0">
                <a:solidFill>
                  <a:schemeClr val="bg1"/>
                </a:solidFill>
                <a:effectLst>
                  <a:outerShdw blurRad="38100" dist="38100" dir="2700000" algn="tl">
                    <a:srgbClr val="000000">
                      <a:alpha val="43137"/>
                    </a:srgbClr>
                  </a:outerShdw>
                </a:effectLst>
                <a:latin typeface="+mn-lt"/>
              </a:rPr>
              <a:t>1</a:t>
            </a:r>
            <a:r>
              <a:rPr lang="sr-Cyrl-RS" dirty="0">
                <a:solidFill>
                  <a:schemeClr val="bg1"/>
                </a:solidFill>
                <a:effectLst>
                  <a:outerShdw blurRad="38100" dist="38100" dir="2700000" algn="tl">
                    <a:srgbClr val="000000">
                      <a:alpha val="43137"/>
                    </a:srgbClr>
                  </a:outerShdw>
                </a:effectLst>
                <a:latin typeface="+mn-lt"/>
              </a:rPr>
              <a:t>0</a:t>
            </a:r>
            <a:r>
              <a:rPr lang="sr-Latn-RS" dirty="0">
                <a:solidFill>
                  <a:schemeClr val="bg1"/>
                </a:solidFill>
                <a:effectLst>
                  <a:outerShdw blurRad="38100" dist="38100" dir="2700000" algn="tl">
                    <a:srgbClr val="000000">
                      <a:alpha val="43137"/>
                    </a:srgbClr>
                  </a:outerShdw>
                </a:effectLst>
                <a:latin typeface="+mn-lt"/>
              </a:rPr>
              <a:t>. </a:t>
            </a:r>
            <a:r>
              <a:rPr lang="sr-Cyrl-RS" dirty="0">
                <a:solidFill>
                  <a:schemeClr val="bg1"/>
                </a:solidFill>
                <a:effectLst>
                  <a:outerShdw blurRad="38100" dist="38100" dir="2700000" algn="tl">
                    <a:srgbClr val="000000">
                      <a:alpha val="43137"/>
                    </a:srgbClr>
                  </a:outerShdw>
                </a:effectLst>
                <a:latin typeface="+mn-lt"/>
              </a:rPr>
              <a:t>Заснивање надлежности домаћег суда по месту налажења имовине</a:t>
            </a:r>
            <a:endParaRPr lang="sr-RS" dirty="0">
              <a:solidFill>
                <a:schemeClr val="bg1"/>
              </a:solidFill>
              <a:effectLst>
                <a:outerShdw blurRad="38100" dist="38100" dir="2700000" algn="tl">
                  <a:srgbClr val="000000">
                    <a:alpha val="43137"/>
                  </a:srgbClr>
                </a:outerShdw>
              </a:effectLst>
              <a:latin typeface="+mn-lt"/>
            </a:endParaRPr>
          </a:p>
        </p:txBody>
      </p:sp>
      <p:graphicFrame>
        <p:nvGraphicFramePr>
          <p:cNvPr id="16" name="Content Placeholder 15">
            <a:extLst>
              <a:ext uri="{FF2B5EF4-FFF2-40B4-BE49-F238E27FC236}">
                <a16:creationId xmlns:a16="http://schemas.microsoft.com/office/drawing/2014/main" id="{32C3EDA9-7F41-8D41-0856-7A3FDA124B5B}"/>
              </a:ext>
            </a:extLst>
          </p:cNvPr>
          <p:cNvGraphicFramePr>
            <a:graphicFrameLocks noGrp="1"/>
          </p:cNvGraphicFramePr>
          <p:nvPr>
            <p:ph sz="half" idx="1"/>
            <p:extLst>
              <p:ext uri="{D42A27DB-BD31-4B8C-83A1-F6EECF244321}">
                <p14:modId xmlns:p14="http://schemas.microsoft.com/office/powerpoint/2010/main" val="1633523948"/>
              </p:ext>
            </p:extLst>
          </p:nvPr>
        </p:nvGraphicFramePr>
        <p:xfrm>
          <a:off x="838199" y="1323371"/>
          <a:ext cx="10365419" cy="2377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Content Placeholder 21">
            <a:extLst>
              <a:ext uri="{FF2B5EF4-FFF2-40B4-BE49-F238E27FC236}">
                <a16:creationId xmlns:a16="http://schemas.microsoft.com/office/drawing/2014/main" id="{E1C55F57-3487-0E0F-8F17-913DD3D20C3B}"/>
              </a:ext>
            </a:extLst>
          </p:cNvPr>
          <p:cNvGraphicFramePr>
            <a:graphicFrameLocks noGrp="1"/>
          </p:cNvGraphicFramePr>
          <p:nvPr>
            <p:ph sz="half" idx="14"/>
            <p:extLst>
              <p:ext uri="{D42A27DB-BD31-4B8C-83A1-F6EECF244321}">
                <p14:modId xmlns:p14="http://schemas.microsoft.com/office/powerpoint/2010/main" val="904171477"/>
              </p:ext>
            </p:extLst>
          </p:nvPr>
        </p:nvGraphicFramePr>
        <p:xfrm>
          <a:off x="940065" y="3700691"/>
          <a:ext cx="10413736" cy="25828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230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D0ACD5-C932-6BB0-FE41-C6593EA3D63A}"/>
              </a:ext>
            </a:extLst>
          </p:cNvPr>
          <p:cNvSpPr>
            <a:spLocks noGrp="1"/>
          </p:cNvSpPr>
          <p:nvPr>
            <p:ph type="body" sz="quarter" idx="13"/>
          </p:nvPr>
        </p:nvSpPr>
        <p:spPr>
          <a:xfrm>
            <a:off x="687125" y="767352"/>
            <a:ext cx="10515599" cy="590931"/>
          </a:xfrm>
          <a:solidFill>
            <a:srgbClr val="002060"/>
          </a:solidFill>
          <a:effectLst>
            <a:outerShdw blurRad="50800" dist="38100" dir="2700000" algn="tl" rotWithShape="0">
              <a:prstClr val="black">
                <a:alpha val="40000"/>
              </a:prstClr>
            </a:outerShdw>
          </a:effectLst>
        </p:spPr>
        <p:txBody>
          <a:bodyPr/>
          <a:lstStyle/>
          <a:p>
            <a:pPr algn="ctr"/>
            <a:r>
              <a:rPr lang="sr-Latn-RS" dirty="0">
                <a:solidFill>
                  <a:schemeClr val="bg1"/>
                </a:solidFill>
                <a:effectLst>
                  <a:outerShdw blurRad="38100" dist="38100" dir="2700000" algn="tl">
                    <a:srgbClr val="000000">
                      <a:alpha val="43137"/>
                    </a:srgbClr>
                  </a:outerShdw>
                </a:effectLst>
                <a:latin typeface="+mn-lt"/>
              </a:rPr>
              <a:t>1</a:t>
            </a:r>
            <a:r>
              <a:rPr lang="sr-Cyrl-RS" dirty="0">
                <a:solidFill>
                  <a:schemeClr val="bg1"/>
                </a:solidFill>
                <a:effectLst>
                  <a:outerShdw blurRad="38100" dist="38100" dir="2700000" algn="tl">
                    <a:srgbClr val="000000">
                      <a:alpha val="43137"/>
                    </a:srgbClr>
                  </a:outerShdw>
                </a:effectLst>
                <a:latin typeface="+mn-lt"/>
              </a:rPr>
              <a:t>1</a:t>
            </a:r>
            <a:r>
              <a:rPr lang="sr-Latn-RS" dirty="0">
                <a:solidFill>
                  <a:schemeClr val="bg1"/>
                </a:solidFill>
                <a:effectLst>
                  <a:outerShdw blurRad="38100" dist="38100" dir="2700000" algn="tl">
                    <a:srgbClr val="000000">
                      <a:alpha val="43137"/>
                    </a:srgbClr>
                  </a:outerShdw>
                </a:effectLst>
                <a:latin typeface="+mn-lt"/>
              </a:rPr>
              <a:t>. </a:t>
            </a:r>
            <a:r>
              <a:rPr lang="sr-Cyrl-RS" dirty="0">
                <a:solidFill>
                  <a:schemeClr val="bg1"/>
                </a:solidFill>
                <a:effectLst>
                  <a:outerShdw blurRad="38100" dist="38100" dir="2700000" algn="tl">
                    <a:srgbClr val="000000">
                      <a:alpha val="43137"/>
                    </a:srgbClr>
                  </a:outerShdw>
                </a:effectLst>
                <a:latin typeface="+mn-lt"/>
              </a:rPr>
              <a:t>Меродавно право</a:t>
            </a:r>
            <a:endParaRPr lang="sr-RS" dirty="0">
              <a:solidFill>
                <a:schemeClr val="bg1"/>
              </a:solidFill>
              <a:effectLst>
                <a:outerShdw blurRad="38100" dist="38100" dir="2700000" algn="tl">
                  <a:srgbClr val="000000">
                    <a:alpha val="43137"/>
                  </a:srgbClr>
                </a:outerShdw>
              </a:effectLst>
              <a:latin typeface="+mn-lt"/>
            </a:endParaRPr>
          </a:p>
        </p:txBody>
      </p:sp>
      <p:graphicFrame>
        <p:nvGraphicFramePr>
          <p:cNvPr id="2" name="Content Placeholder 1">
            <a:extLst>
              <a:ext uri="{FF2B5EF4-FFF2-40B4-BE49-F238E27FC236}">
                <a16:creationId xmlns:a16="http://schemas.microsoft.com/office/drawing/2014/main" id="{B32E9205-7889-89DE-007B-48BB20079D07}"/>
              </a:ext>
            </a:extLst>
          </p:cNvPr>
          <p:cNvGraphicFramePr>
            <a:graphicFrameLocks noGrp="1"/>
          </p:cNvGraphicFramePr>
          <p:nvPr>
            <p:ph idx="1"/>
            <p:extLst>
              <p:ext uri="{D42A27DB-BD31-4B8C-83A1-F6EECF244321}">
                <p14:modId xmlns:p14="http://schemas.microsoft.com/office/powerpoint/2010/main" val="1463502294"/>
              </p:ext>
            </p:extLst>
          </p:nvPr>
        </p:nvGraphicFramePr>
        <p:xfrm>
          <a:off x="687125" y="1429305"/>
          <a:ext cx="10515599" cy="5149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95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735E7-B664-157B-7BF4-6F8BFE1DAA50}"/>
              </a:ext>
            </a:extLst>
          </p:cNvPr>
          <p:cNvSpPr>
            <a:spLocks noGrp="1"/>
          </p:cNvSpPr>
          <p:nvPr>
            <p:ph idx="1"/>
          </p:nvPr>
        </p:nvSpPr>
        <p:spPr>
          <a:xfrm>
            <a:off x="838200" y="1144988"/>
            <a:ext cx="10356572" cy="5453520"/>
          </a:xfrm>
        </p:spPr>
        <p:txBody>
          <a:bodyPr/>
          <a:lstStyle/>
          <a:p>
            <a:pPr lvl="1" indent="-276225" algn="just"/>
            <a:endParaRPr lang="sr-Cyrl-RS" sz="1800" u="sng" dirty="0">
              <a:latin typeface="+mn-lt"/>
            </a:endParaRPr>
          </a:p>
          <a:p>
            <a:pPr marL="180975" lvl="1" algn="just"/>
            <a:r>
              <a:rPr lang="sr-Cyrl-RS" sz="2200" dirty="0">
                <a:effectLst/>
                <a:latin typeface="+mn-lt"/>
                <a:ea typeface="Calibri" panose="020F0502020204030204" pitchFamily="34" charset="0"/>
                <a:cs typeface="Times New Roman" panose="02020603050405020304" pitchFamily="18" charset="0"/>
              </a:rPr>
              <a:t>По општим одредбама Закона о стечају, </a:t>
            </a:r>
            <a:r>
              <a:rPr lang="sr-Cyrl-RS" sz="2200" dirty="0">
                <a:latin typeface="+mn-lt"/>
                <a:ea typeface="Calibri" panose="020F0502020204030204" pitchFamily="34" charset="0"/>
                <a:cs typeface="Times New Roman" panose="02020603050405020304" pitchFamily="18" charset="0"/>
              </a:rPr>
              <a:t>домаћи и страни повериоци су равноправни, иако су страни повериоци објективно у неповољнијем положају услед тога што нису присутни на тржишту.</a:t>
            </a:r>
          </a:p>
          <a:p>
            <a:pPr marL="180975" lvl="1" algn="just"/>
            <a:endParaRPr lang="sr-Cyrl-RS" sz="1800" dirty="0">
              <a:latin typeface="+mn-lt"/>
              <a:ea typeface="Calibri" panose="020F0502020204030204" pitchFamily="34" charset="0"/>
              <a:cs typeface="Times New Roman" panose="02020603050405020304" pitchFamily="18" charset="0"/>
            </a:endParaRPr>
          </a:p>
          <a:p>
            <a:pPr marL="923925" lvl="2" indent="-285750" algn="just">
              <a:buFont typeface="Wingdings" panose="05000000000000000000" pitchFamily="2" charset="2"/>
              <a:buChar char="v"/>
            </a:pPr>
            <a:r>
              <a:rPr lang="sr-Cyrl-RS" sz="2200" dirty="0">
                <a:latin typeface="+mn-lt"/>
                <a:ea typeface="Calibri" panose="020F0502020204030204" pitchFamily="34" charset="0"/>
                <a:cs typeface="Times New Roman" panose="02020603050405020304" pitchFamily="18" charset="0"/>
              </a:rPr>
              <a:t>Питање адекватног информисања је један од стубова заштите поверилаца </a:t>
            </a:r>
          </a:p>
          <a:p>
            <a:pPr marL="923925" lvl="2" indent="-285750" algn="just">
              <a:buFont typeface="Wingdings" panose="05000000000000000000" pitchFamily="2" charset="2"/>
              <a:buChar char="v"/>
            </a:pPr>
            <a:r>
              <a:rPr lang="sr-Cyrl-RS" sz="2200" dirty="0">
                <a:latin typeface="+mn-lt"/>
                <a:ea typeface="Calibri" panose="020F0502020204030204" pitchFamily="34" charset="0"/>
                <a:cs typeface="Times New Roman" panose="02020603050405020304" pitchFamily="18" charset="0"/>
              </a:rPr>
              <a:t>Непостојање обједињеног регистра покренутих стечајних поступака у Србији</a:t>
            </a:r>
          </a:p>
          <a:p>
            <a:pPr marL="923925" lvl="2" indent="-285750" algn="just">
              <a:buFont typeface="Wingdings" panose="05000000000000000000" pitchFamily="2" charset="2"/>
              <a:buChar char="v"/>
            </a:pPr>
            <a:r>
              <a:rPr lang="sr-Cyrl-RS" sz="2200" dirty="0">
                <a:latin typeface="+mn-lt"/>
                <a:ea typeface="Calibri" panose="020F0502020204030204" pitchFamily="34" charset="0"/>
                <a:cs typeface="Times New Roman" panose="02020603050405020304" pitchFamily="18" charset="0"/>
              </a:rPr>
              <a:t>Практични аспекти положаја страних поверилаца у српском стечају: </a:t>
            </a:r>
            <a:endParaRPr lang="sr-Cyrl-RS" sz="2000" dirty="0">
              <a:latin typeface="+mn-lt"/>
              <a:ea typeface="Calibri" panose="020F0502020204030204" pitchFamily="34" charset="0"/>
              <a:cs typeface="Times New Roman" panose="02020603050405020304" pitchFamily="18" charset="0"/>
            </a:endParaRPr>
          </a:p>
          <a:p>
            <a:pPr marL="1381125" lvl="3" indent="-285750" algn="just">
              <a:buFontTx/>
              <a:buChar char="-"/>
            </a:pPr>
            <a:r>
              <a:rPr lang="sr-Cyrl-RS" sz="2000" dirty="0">
                <a:latin typeface="+mn-lt"/>
                <a:ea typeface="Calibri" panose="020F0502020204030204" pitchFamily="34" charset="0"/>
                <a:cs typeface="Times New Roman" panose="02020603050405020304" pitchFamily="18" charset="0"/>
              </a:rPr>
              <a:t>Идентификација познатих страних поверилаца </a:t>
            </a:r>
            <a:r>
              <a:rPr lang="en-US" sz="2000" dirty="0">
                <a:latin typeface="+mn-lt"/>
                <a:ea typeface="Calibri" panose="020F0502020204030204" pitchFamily="34" charset="0"/>
                <a:cs typeface="Times New Roman" panose="02020603050405020304" pitchFamily="18" charset="0"/>
              </a:rPr>
              <a:t>(</a:t>
            </a:r>
            <a:r>
              <a:rPr lang="sr-Cyrl-RS" sz="2000" dirty="0">
                <a:latin typeface="+mn-lt"/>
                <a:ea typeface="Calibri" panose="020F0502020204030204" pitchFamily="34" charset="0"/>
                <a:cs typeface="Times New Roman" panose="02020603050405020304" pitchFamily="18" charset="0"/>
              </a:rPr>
              <a:t>уредна пословна документација),</a:t>
            </a:r>
          </a:p>
          <a:p>
            <a:pPr marL="1381125" lvl="3" indent="-285750" algn="just">
              <a:buFontTx/>
              <a:buChar char="-"/>
            </a:pPr>
            <a:r>
              <a:rPr lang="sr-Cyrl-RS" sz="2000" dirty="0">
                <a:latin typeface="+mn-lt"/>
                <a:ea typeface="Calibri" panose="020F0502020204030204" pitchFamily="34" charset="0"/>
                <a:cs typeface="Times New Roman" panose="02020603050405020304" pitchFamily="18" charset="0"/>
              </a:rPr>
              <a:t>Начин обавештавања страних поверилаца (Модел закон</a:t>
            </a:r>
            <a:r>
              <a:rPr lang="sr-Latn-RS" sz="2000" dirty="0">
                <a:latin typeface="+mn-lt"/>
                <a:ea typeface="Calibri" panose="020F0502020204030204" pitchFamily="34" charset="0"/>
                <a:cs typeface="Times New Roman" panose="02020603050405020304" pitchFamily="18" charset="0"/>
              </a:rPr>
              <a:t> – </a:t>
            </a:r>
            <a:r>
              <a:rPr lang="sr-Cyrl-RS" sz="2000" dirty="0">
                <a:latin typeface="+mn-lt"/>
                <a:ea typeface="Calibri" panose="020F0502020204030204" pitchFamily="34" charset="0"/>
                <a:cs typeface="Times New Roman" panose="02020603050405020304" pitchFamily="18" charset="0"/>
              </a:rPr>
              <a:t>објављивање огласа у страним новинама, ЗОС предвиђа ово као могућност),</a:t>
            </a:r>
          </a:p>
          <a:p>
            <a:pPr marL="1381125" lvl="3" indent="-285750" algn="just">
              <a:buFontTx/>
              <a:buChar char="-"/>
            </a:pPr>
            <a:r>
              <a:rPr lang="sr-Cyrl-RS" sz="2000" dirty="0">
                <a:latin typeface="+mn-lt"/>
                <a:ea typeface="Calibri" panose="020F0502020204030204" pitchFamily="34" charset="0"/>
                <a:cs typeface="Times New Roman" panose="02020603050405020304" pitchFamily="18" charset="0"/>
              </a:rPr>
              <a:t>Пријаве потраживања страних поверилаца (језик и форма пријаве),</a:t>
            </a:r>
          </a:p>
          <a:p>
            <a:pPr marL="1381125" lvl="3" indent="-285750" algn="just">
              <a:buFontTx/>
              <a:buChar char="-"/>
            </a:pPr>
            <a:r>
              <a:rPr lang="sr-Cyrl-RS" sz="2000" dirty="0">
                <a:latin typeface="+mn-lt"/>
                <a:ea typeface="Calibri" panose="020F0502020204030204" pitchFamily="34" charset="0"/>
                <a:cs typeface="Times New Roman" panose="02020603050405020304" pitchFamily="18" charset="0"/>
              </a:rPr>
              <a:t>Намирење страних поверилаца (равноправно са домаћим повериоцима). </a:t>
            </a:r>
          </a:p>
          <a:p>
            <a:pPr lvl="1" indent="-276225" algn="just"/>
            <a:endParaRPr lang="sr-Cyrl-RS" sz="1800" dirty="0">
              <a:effectLst/>
              <a:latin typeface="+mn-lt"/>
              <a:ea typeface="Calibri" panose="020F0502020204030204" pitchFamily="34" charset="0"/>
              <a:cs typeface="Times New Roman" panose="02020603050405020304" pitchFamily="18" charset="0"/>
            </a:endParaRPr>
          </a:p>
          <a:p>
            <a:pPr lvl="1" indent="-276225" algn="just"/>
            <a:endParaRPr lang="sr-RS" sz="1800" dirty="0">
              <a:effectLst/>
              <a:latin typeface="+mn-lt"/>
              <a:ea typeface="Calibri" panose="020F0502020204030204" pitchFamily="34" charset="0"/>
              <a:cs typeface="Times New Roman" panose="02020603050405020304" pitchFamily="18" charset="0"/>
            </a:endParaRPr>
          </a:p>
          <a:p>
            <a:pPr marL="180975" lvl="1" algn="just"/>
            <a:endParaRPr lang="sr-RS" sz="2000" u="sng" dirty="0">
              <a:effectLst/>
              <a:latin typeface="Calibri" panose="020F0502020204030204" pitchFamily="34" charset="0"/>
              <a:ea typeface="Calibri" panose="020F0502020204030204" pitchFamily="34" charset="0"/>
              <a:cs typeface="Times New Roman" panose="02020603050405020304" pitchFamily="18" charset="0"/>
            </a:endParaRPr>
          </a:p>
          <a:p>
            <a:pPr lvl="1" indent="-276225"/>
            <a:endParaRPr lang="sr-Cyrl-RS" sz="2200" dirty="0">
              <a:latin typeface="+mn-lt"/>
            </a:endParaRPr>
          </a:p>
          <a:p>
            <a:pPr lvl="1"/>
            <a:endParaRPr lang="sr-Cyrl-RS" sz="2200" i="1" dirty="0">
              <a:latin typeface="+mn-lt"/>
            </a:endParaRPr>
          </a:p>
          <a:p>
            <a:pPr lvl="1"/>
            <a:r>
              <a:rPr lang="sr-Cyrl-RS" sz="2200" dirty="0">
                <a:latin typeface="+mn-lt"/>
              </a:rPr>
              <a:t>										             </a:t>
            </a:r>
            <a:endParaRPr lang="sr-RS" sz="2200" dirty="0">
              <a:latin typeface="+mn-lt"/>
            </a:endParaRPr>
          </a:p>
        </p:txBody>
      </p:sp>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838200" y="634187"/>
            <a:ext cx="10356572" cy="590931"/>
          </a:xfrm>
          <a:solidFill>
            <a:srgbClr val="002060"/>
          </a:solidFill>
          <a:effectLst>
            <a:outerShdw blurRad="50800" dist="38100" dir="2700000" algn="tl" rotWithShape="0">
              <a:prstClr val="black">
                <a:alpha val="40000"/>
              </a:prstClr>
            </a:outerShdw>
          </a:effectLst>
        </p:spPr>
        <p:txBody>
          <a:bodyPr/>
          <a:lstStyle/>
          <a:p>
            <a:pPr algn="ctr"/>
            <a:r>
              <a:rPr lang="sr-Latn-RS" dirty="0">
                <a:solidFill>
                  <a:schemeClr val="bg1"/>
                </a:solidFill>
                <a:effectLst>
                  <a:outerShdw blurRad="38100" dist="38100" dir="2700000" algn="tl">
                    <a:srgbClr val="000000">
                      <a:alpha val="43137"/>
                    </a:srgbClr>
                  </a:outerShdw>
                </a:effectLst>
                <a:latin typeface="+mn-lt"/>
              </a:rPr>
              <a:t>1</a:t>
            </a:r>
            <a:r>
              <a:rPr lang="sr-Cyrl-RS" dirty="0">
                <a:solidFill>
                  <a:schemeClr val="bg1"/>
                </a:solidFill>
                <a:effectLst>
                  <a:outerShdw blurRad="38100" dist="38100" dir="2700000" algn="tl">
                    <a:srgbClr val="000000">
                      <a:alpha val="43137"/>
                    </a:srgbClr>
                  </a:outerShdw>
                </a:effectLst>
                <a:latin typeface="+mn-lt"/>
              </a:rPr>
              <a:t>2</a:t>
            </a:r>
            <a:r>
              <a:rPr lang="sr-Latn-RS" dirty="0">
                <a:solidFill>
                  <a:schemeClr val="bg1"/>
                </a:solidFill>
                <a:effectLst>
                  <a:outerShdw blurRad="38100" dist="38100" dir="2700000" algn="tl">
                    <a:srgbClr val="000000">
                      <a:alpha val="43137"/>
                    </a:srgbClr>
                  </a:outerShdw>
                </a:effectLst>
                <a:latin typeface="+mn-lt"/>
              </a:rPr>
              <a:t>. </a:t>
            </a:r>
            <a:r>
              <a:rPr lang="sr-Cyrl-RS" dirty="0">
                <a:solidFill>
                  <a:schemeClr val="bg1"/>
                </a:solidFill>
                <a:effectLst>
                  <a:outerShdw blurRad="38100" dist="38100" dir="2700000" algn="tl">
                    <a:srgbClr val="000000">
                      <a:alpha val="43137"/>
                    </a:srgbClr>
                  </a:outerShdw>
                </a:effectLst>
                <a:latin typeface="+mn-lt"/>
              </a:rPr>
              <a:t>Заштита страних поверилаца</a:t>
            </a:r>
            <a:endParaRPr lang="sr-R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03498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735E7-B664-157B-7BF4-6F8BFE1DAA50}"/>
              </a:ext>
            </a:extLst>
          </p:cNvPr>
          <p:cNvSpPr>
            <a:spLocks noGrp="1"/>
          </p:cNvSpPr>
          <p:nvPr>
            <p:ph idx="1"/>
          </p:nvPr>
        </p:nvSpPr>
        <p:spPr>
          <a:xfrm>
            <a:off x="763325" y="1269506"/>
            <a:ext cx="10590475" cy="5246704"/>
          </a:xfrm>
        </p:spPr>
        <p:txBody>
          <a:bodyPr/>
          <a:lstStyle/>
          <a:p>
            <a:pPr marL="180975" lvl="1" algn="just"/>
            <a:endParaRPr lang="sr-Cyrl-RS" sz="2000" u="sng"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sr-Cyrl-RS" sz="2200" dirty="0">
                <a:latin typeface="+mn-lt"/>
              </a:rPr>
              <a:t>	             </a:t>
            </a:r>
            <a:endParaRPr lang="sr-RS" sz="2200" dirty="0">
              <a:latin typeface="+mn-lt"/>
            </a:endParaRPr>
          </a:p>
        </p:txBody>
      </p:sp>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679174" y="268753"/>
            <a:ext cx="10515598" cy="1089529"/>
          </a:xfrm>
          <a:solidFill>
            <a:srgbClr val="002060"/>
          </a:solidFill>
          <a:effectLst>
            <a:outerShdw blurRad="50800" dist="38100" dir="2700000" algn="tl" rotWithShape="0">
              <a:prstClr val="black">
                <a:alpha val="40000"/>
              </a:prstClr>
            </a:outerShdw>
          </a:effectLst>
        </p:spPr>
        <p:txBody>
          <a:bodyPr/>
          <a:lstStyle/>
          <a:p>
            <a:pPr algn="ctr"/>
            <a:r>
              <a:rPr lang="sr-Latn-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sr-Cyrl-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sr-Latn-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sr-Cyrl-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Сарадња стечајних органа и координација више поступака</a:t>
            </a:r>
            <a:endParaRPr lang="sr-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8">
            <a:extLst>
              <a:ext uri="{FF2B5EF4-FFF2-40B4-BE49-F238E27FC236}">
                <a16:creationId xmlns:a16="http://schemas.microsoft.com/office/drawing/2014/main" id="{D00D96BD-0114-BEDD-C9B2-3FEAE0B20F8B}"/>
              </a:ext>
            </a:extLst>
          </p:cNvPr>
          <p:cNvGraphicFramePr>
            <a:graphicFrameLocks/>
          </p:cNvGraphicFramePr>
          <p:nvPr>
            <p:extLst>
              <p:ext uri="{D42A27DB-BD31-4B8C-83A1-F6EECF244321}">
                <p14:modId xmlns:p14="http://schemas.microsoft.com/office/powerpoint/2010/main" val="1316959618"/>
              </p:ext>
            </p:extLst>
          </p:nvPr>
        </p:nvGraphicFramePr>
        <p:xfrm>
          <a:off x="758685" y="1331650"/>
          <a:ext cx="10515600" cy="527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90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679174" y="717204"/>
            <a:ext cx="10515598" cy="658835"/>
          </a:xfrm>
          <a:solidFill>
            <a:srgbClr val="002060"/>
          </a:solidFill>
          <a:effectLst>
            <a:outerShdw blurRad="50800" dist="38100" dir="2700000" algn="tl" rotWithShape="0">
              <a:prstClr val="black">
                <a:alpha val="40000"/>
              </a:prstClr>
            </a:outerShdw>
          </a:effectLst>
        </p:spPr>
        <p:txBody>
          <a:bodyPr/>
          <a:lstStyle/>
          <a:p>
            <a:pPr marL="457200" algn="ctr">
              <a:lnSpc>
                <a:spcPct val="107000"/>
              </a:lnSpc>
              <a:spcAft>
                <a:spcPts val="800"/>
              </a:spcAft>
            </a:pPr>
            <a:r>
              <a:rPr lang="sr-Latn-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sr-Cyrl-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sr-Latn-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sr-Cyrl-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Практични аспекти за стечајне управнике</a:t>
            </a:r>
            <a:r>
              <a:rPr lang="sr-Latn-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sr-Cyrl-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sr-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708164D-B6D1-65A7-895F-0F4D33C1A542}"/>
              </a:ext>
            </a:extLst>
          </p:cNvPr>
          <p:cNvGraphicFramePr>
            <a:graphicFrameLocks noGrp="1"/>
          </p:cNvGraphicFramePr>
          <p:nvPr>
            <p:ph idx="1"/>
            <p:extLst>
              <p:ext uri="{D42A27DB-BD31-4B8C-83A1-F6EECF244321}">
                <p14:modId xmlns:p14="http://schemas.microsoft.com/office/powerpoint/2010/main" val="3041491693"/>
              </p:ext>
            </p:extLst>
          </p:nvPr>
        </p:nvGraphicFramePr>
        <p:xfrm>
          <a:off x="679174"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01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679174" y="717204"/>
            <a:ext cx="10515598" cy="658835"/>
          </a:xfrm>
          <a:solidFill>
            <a:srgbClr val="002060"/>
          </a:solidFill>
          <a:effectLst>
            <a:outerShdw blurRad="50800" dist="38100" dir="2700000" algn="tl" rotWithShape="0">
              <a:prstClr val="black">
                <a:alpha val="40000"/>
              </a:prstClr>
            </a:outerShdw>
          </a:effectLst>
        </p:spPr>
        <p:txBody>
          <a:bodyPr/>
          <a:lstStyle/>
          <a:p>
            <a:pPr marL="457200" algn="ctr">
              <a:lnSpc>
                <a:spcPct val="107000"/>
              </a:lnSpc>
              <a:spcAft>
                <a:spcPts val="800"/>
              </a:spcAft>
            </a:pPr>
            <a:r>
              <a:rPr lang="sr-Cyrl-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 Практични аспект међународног стечаја </a:t>
            </a:r>
            <a:endParaRPr lang="sr-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6A4DC265-4BB5-48C2-4EC8-DBE3FC463BE2}"/>
              </a:ext>
            </a:extLst>
          </p:cNvPr>
          <p:cNvSpPr/>
          <p:nvPr/>
        </p:nvSpPr>
        <p:spPr>
          <a:xfrm>
            <a:off x="5837794" y="3488783"/>
            <a:ext cx="1081701" cy="1079212"/>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Freeform: Shape 4">
            <a:extLst>
              <a:ext uri="{FF2B5EF4-FFF2-40B4-BE49-F238E27FC236}">
                <a16:creationId xmlns:a16="http://schemas.microsoft.com/office/drawing/2014/main" id="{61C6B3A6-4C62-8F6A-028A-862C0BDD8ECF}"/>
              </a:ext>
            </a:extLst>
          </p:cNvPr>
          <p:cNvSpPr/>
          <p:nvPr/>
        </p:nvSpPr>
        <p:spPr>
          <a:xfrm>
            <a:off x="1513787" y="1544715"/>
            <a:ext cx="9164422" cy="1004863"/>
          </a:xfrm>
          <a:custGeom>
            <a:avLst/>
            <a:gdLst>
              <a:gd name="connsiteX0" fmla="*/ 0 w 9164422"/>
              <a:gd name="connsiteY0" fmla="*/ 0 h 1004863"/>
              <a:gd name="connsiteX1" fmla="*/ 9164422 w 9164422"/>
              <a:gd name="connsiteY1" fmla="*/ 0 h 1004863"/>
              <a:gd name="connsiteX2" fmla="*/ 9164422 w 9164422"/>
              <a:gd name="connsiteY2" fmla="*/ 1004863 h 1004863"/>
              <a:gd name="connsiteX3" fmla="*/ 0 w 9164422"/>
              <a:gd name="connsiteY3" fmla="*/ 1004863 h 1004863"/>
              <a:gd name="connsiteX4" fmla="*/ 0 w 9164422"/>
              <a:gd name="connsiteY4" fmla="*/ 0 h 100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422" h="1004863">
                <a:moveTo>
                  <a:pt x="0" y="0"/>
                </a:moveTo>
                <a:lnTo>
                  <a:pt x="9164422" y="0"/>
                </a:lnTo>
                <a:lnTo>
                  <a:pt x="9164422" y="1004863"/>
                </a:lnTo>
                <a:lnTo>
                  <a:pt x="0" y="10048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sr-Cyrl-RS" sz="2000" kern="1200" dirty="0"/>
              <a:t>У случају да је у питању држава која је усвојила Модел закон могло би се оправдано очекивати да ће стечајни управник моћи да оствари иста или слична права која страни представник може остварити у Србији:</a:t>
            </a:r>
            <a:endParaRPr lang="en-US" sz="2000" kern="1200" dirty="0">
              <a:solidFill>
                <a:srgbClr val="FF0000"/>
              </a:solidFill>
            </a:endParaRPr>
          </a:p>
        </p:txBody>
      </p:sp>
      <p:sp>
        <p:nvSpPr>
          <p:cNvPr id="6" name="Oval 5">
            <a:extLst>
              <a:ext uri="{FF2B5EF4-FFF2-40B4-BE49-F238E27FC236}">
                <a16:creationId xmlns:a16="http://schemas.microsoft.com/office/drawing/2014/main" id="{B0E05FE6-CE26-0A7B-EB3D-F49E598DC28E}"/>
              </a:ext>
            </a:extLst>
          </p:cNvPr>
          <p:cNvSpPr/>
          <p:nvPr/>
        </p:nvSpPr>
        <p:spPr>
          <a:xfrm>
            <a:off x="5271613" y="2581825"/>
            <a:ext cx="1081700" cy="1079211"/>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Freeform: Shape 6">
            <a:extLst>
              <a:ext uri="{FF2B5EF4-FFF2-40B4-BE49-F238E27FC236}">
                <a16:creationId xmlns:a16="http://schemas.microsoft.com/office/drawing/2014/main" id="{CE6A1E61-5DCB-B8E9-D3FF-24BCD733E24B}"/>
              </a:ext>
            </a:extLst>
          </p:cNvPr>
          <p:cNvSpPr/>
          <p:nvPr/>
        </p:nvSpPr>
        <p:spPr>
          <a:xfrm>
            <a:off x="1393794" y="3478107"/>
            <a:ext cx="2326888" cy="1100564"/>
          </a:xfrm>
          <a:custGeom>
            <a:avLst/>
            <a:gdLst>
              <a:gd name="connsiteX0" fmla="*/ 0 w 2318250"/>
              <a:gd name="connsiteY0" fmla="*/ 0 h 1100564"/>
              <a:gd name="connsiteX1" fmla="*/ 2318250 w 2318250"/>
              <a:gd name="connsiteY1" fmla="*/ 0 h 1100564"/>
              <a:gd name="connsiteX2" fmla="*/ 2318250 w 2318250"/>
              <a:gd name="connsiteY2" fmla="*/ 1100564 h 1100564"/>
              <a:gd name="connsiteX3" fmla="*/ 0 w 2318250"/>
              <a:gd name="connsiteY3" fmla="*/ 1100564 h 1100564"/>
              <a:gd name="connsiteX4" fmla="*/ 0 w 2318250"/>
              <a:gd name="connsiteY4" fmla="*/ 0 h 110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250" h="1100564">
                <a:moveTo>
                  <a:pt x="0" y="0"/>
                </a:moveTo>
                <a:lnTo>
                  <a:pt x="2318250" y="0"/>
                </a:lnTo>
                <a:lnTo>
                  <a:pt x="2318250" y="1100564"/>
                </a:lnTo>
                <a:lnTo>
                  <a:pt x="0" y="110056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r-Cyrl-RS" sz="1400" dirty="0"/>
              <a:t>п</a:t>
            </a:r>
            <a:r>
              <a:rPr lang="sr-Cyrl-RS" sz="1400" kern="1200" dirty="0"/>
              <a:t>раво да управља деобом имовине и намирењем поверилаца</a:t>
            </a:r>
            <a:endParaRPr lang="en-US" sz="1400" kern="1200" dirty="0"/>
          </a:p>
        </p:txBody>
      </p:sp>
      <p:sp>
        <p:nvSpPr>
          <p:cNvPr id="8" name="Oval 7">
            <a:extLst>
              <a:ext uri="{FF2B5EF4-FFF2-40B4-BE49-F238E27FC236}">
                <a16:creationId xmlns:a16="http://schemas.microsoft.com/office/drawing/2014/main" id="{CDE1CEA5-05BD-6CDB-57BD-2885C7A590CC}"/>
              </a:ext>
            </a:extLst>
          </p:cNvPr>
          <p:cNvSpPr/>
          <p:nvPr/>
        </p:nvSpPr>
        <p:spPr>
          <a:xfrm>
            <a:off x="4226057" y="4444738"/>
            <a:ext cx="1081699" cy="1079211"/>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Freeform: Shape 8">
            <a:extLst>
              <a:ext uri="{FF2B5EF4-FFF2-40B4-BE49-F238E27FC236}">
                <a16:creationId xmlns:a16="http://schemas.microsoft.com/office/drawing/2014/main" id="{BB9BABD9-0C55-C09E-B752-B124C9EF11B2}"/>
              </a:ext>
            </a:extLst>
          </p:cNvPr>
          <p:cNvSpPr/>
          <p:nvPr/>
        </p:nvSpPr>
        <p:spPr>
          <a:xfrm>
            <a:off x="1393794" y="4854833"/>
            <a:ext cx="2487377" cy="1240239"/>
          </a:xfrm>
          <a:custGeom>
            <a:avLst/>
            <a:gdLst>
              <a:gd name="connsiteX0" fmla="*/ 0 w 1918546"/>
              <a:gd name="connsiteY0" fmla="*/ 0 h 1240239"/>
              <a:gd name="connsiteX1" fmla="*/ 1918546 w 1918546"/>
              <a:gd name="connsiteY1" fmla="*/ 0 h 1240239"/>
              <a:gd name="connsiteX2" fmla="*/ 1918546 w 1918546"/>
              <a:gd name="connsiteY2" fmla="*/ 1240239 h 1240239"/>
              <a:gd name="connsiteX3" fmla="*/ 0 w 1918546"/>
              <a:gd name="connsiteY3" fmla="*/ 1240239 h 1240239"/>
              <a:gd name="connsiteX4" fmla="*/ 0 w 1918546"/>
              <a:gd name="connsiteY4" fmla="*/ 0 h 124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546" h="1240239">
                <a:moveTo>
                  <a:pt x="0" y="0"/>
                </a:moveTo>
                <a:lnTo>
                  <a:pt x="1918546" y="0"/>
                </a:lnTo>
                <a:lnTo>
                  <a:pt x="1918546" y="1240239"/>
                </a:lnTo>
                <a:lnTo>
                  <a:pt x="0" y="1240239"/>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r-Cyrl-RS" sz="1400" kern="1200" dirty="0"/>
              <a:t>поверавање управљања или продаје имовине која се налази у иностранству (уколико је то потребно да би се спречило смањење њене вредности или друга врста пропадања</a:t>
            </a:r>
            <a:r>
              <a:rPr lang="sr-Cyrl-RS" sz="1200" kern="1200" dirty="0"/>
              <a:t>)</a:t>
            </a:r>
            <a:endParaRPr lang="en-US" sz="1200" kern="1200" dirty="0"/>
          </a:p>
        </p:txBody>
      </p:sp>
      <p:sp>
        <p:nvSpPr>
          <p:cNvPr id="10" name="Oval 9">
            <a:extLst>
              <a:ext uri="{FF2B5EF4-FFF2-40B4-BE49-F238E27FC236}">
                <a16:creationId xmlns:a16="http://schemas.microsoft.com/office/drawing/2014/main" id="{46D1846F-733B-1745-576E-E021619C3922}"/>
              </a:ext>
            </a:extLst>
          </p:cNvPr>
          <p:cNvSpPr/>
          <p:nvPr/>
        </p:nvSpPr>
        <p:spPr>
          <a:xfrm>
            <a:off x="4183984" y="2581825"/>
            <a:ext cx="1081699" cy="1061395"/>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11" name="Freeform: Shape 10">
            <a:extLst>
              <a:ext uri="{FF2B5EF4-FFF2-40B4-BE49-F238E27FC236}">
                <a16:creationId xmlns:a16="http://schemas.microsoft.com/office/drawing/2014/main" id="{869A5799-2F39-BD02-602C-7DE0E027BB4B}"/>
              </a:ext>
            </a:extLst>
          </p:cNvPr>
          <p:cNvSpPr/>
          <p:nvPr/>
        </p:nvSpPr>
        <p:spPr>
          <a:xfrm>
            <a:off x="6717350" y="4854833"/>
            <a:ext cx="2157863" cy="1004863"/>
          </a:xfrm>
          <a:custGeom>
            <a:avLst/>
            <a:gdLst>
              <a:gd name="connsiteX0" fmla="*/ 0 w 1844642"/>
              <a:gd name="connsiteY0" fmla="*/ 0 h 1004863"/>
              <a:gd name="connsiteX1" fmla="*/ 1844642 w 1844642"/>
              <a:gd name="connsiteY1" fmla="*/ 0 h 1004863"/>
              <a:gd name="connsiteX2" fmla="*/ 1844642 w 1844642"/>
              <a:gd name="connsiteY2" fmla="*/ 1004863 h 1004863"/>
              <a:gd name="connsiteX3" fmla="*/ 0 w 1844642"/>
              <a:gd name="connsiteY3" fmla="*/ 1004863 h 1004863"/>
              <a:gd name="connsiteX4" fmla="*/ 0 w 1844642"/>
              <a:gd name="connsiteY4" fmla="*/ 0 h 100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642" h="1004863">
                <a:moveTo>
                  <a:pt x="0" y="0"/>
                </a:moveTo>
                <a:lnTo>
                  <a:pt x="1844642" y="0"/>
                </a:lnTo>
                <a:lnTo>
                  <a:pt x="1844642" y="1004863"/>
                </a:lnTo>
                <a:lnTo>
                  <a:pt x="0" y="10048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r-Cyrl-RS" sz="1400" kern="1200" dirty="0"/>
              <a:t>забрана покретања нових односно прекид започетих поступака у вези са имовином дужника која се налази у иностранству</a:t>
            </a:r>
            <a:endParaRPr lang="en-US" sz="1400" kern="1200" dirty="0"/>
          </a:p>
        </p:txBody>
      </p:sp>
      <p:sp>
        <p:nvSpPr>
          <p:cNvPr id="12" name="Oval 11">
            <a:extLst>
              <a:ext uri="{FF2B5EF4-FFF2-40B4-BE49-F238E27FC236}">
                <a16:creationId xmlns:a16="http://schemas.microsoft.com/office/drawing/2014/main" id="{2253CAE6-6953-0744-EB98-4FE256E2F40B}"/>
              </a:ext>
            </a:extLst>
          </p:cNvPr>
          <p:cNvSpPr/>
          <p:nvPr/>
        </p:nvSpPr>
        <p:spPr>
          <a:xfrm>
            <a:off x="3643135" y="3506599"/>
            <a:ext cx="1081699" cy="1061396"/>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Freeform: Shape 12">
            <a:extLst>
              <a:ext uri="{FF2B5EF4-FFF2-40B4-BE49-F238E27FC236}">
                <a16:creationId xmlns:a16="http://schemas.microsoft.com/office/drawing/2014/main" id="{3F29F086-A0C3-312A-B486-E1DD1BC8114F}"/>
              </a:ext>
            </a:extLst>
          </p:cNvPr>
          <p:cNvSpPr/>
          <p:nvPr/>
        </p:nvSpPr>
        <p:spPr>
          <a:xfrm>
            <a:off x="6919493" y="3473456"/>
            <a:ext cx="1955721" cy="1061396"/>
          </a:xfrm>
          <a:custGeom>
            <a:avLst/>
            <a:gdLst>
              <a:gd name="connsiteX0" fmla="*/ 0 w 1920853"/>
              <a:gd name="connsiteY0" fmla="*/ 0 h 1229761"/>
              <a:gd name="connsiteX1" fmla="*/ 1920853 w 1920853"/>
              <a:gd name="connsiteY1" fmla="*/ 0 h 1229761"/>
              <a:gd name="connsiteX2" fmla="*/ 1920853 w 1920853"/>
              <a:gd name="connsiteY2" fmla="*/ 1229761 h 1229761"/>
              <a:gd name="connsiteX3" fmla="*/ 0 w 1920853"/>
              <a:gd name="connsiteY3" fmla="*/ 1229761 h 1229761"/>
              <a:gd name="connsiteX4" fmla="*/ 0 w 1920853"/>
              <a:gd name="connsiteY4" fmla="*/ 0 h 1229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853" h="1229761">
                <a:moveTo>
                  <a:pt x="0" y="0"/>
                </a:moveTo>
                <a:lnTo>
                  <a:pt x="1920853" y="0"/>
                </a:lnTo>
                <a:lnTo>
                  <a:pt x="1920853" y="1229761"/>
                </a:lnTo>
                <a:lnTo>
                  <a:pt x="0" y="1229761"/>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r-Cyrl-RS" sz="1400" kern="1200" dirty="0"/>
              <a:t>забрана преноса, оптерећивања или другог располагања имовином дужника</a:t>
            </a:r>
            <a:endParaRPr lang="en-US" sz="1400" kern="1200" dirty="0"/>
          </a:p>
        </p:txBody>
      </p:sp>
      <p:sp>
        <p:nvSpPr>
          <p:cNvPr id="14" name="Oval 13">
            <a:extLst>
              <a:ext uri="{FF2B5EF4-FFF2-40B4-BE49-F238E27FC236}">
                <a16:creationId xmlns:a16="http://schemas.microsoft.com/office/drawing/2014/main" id="{CF6207D3-8A7E-6016-D7B1-2921D00F23B5}"/>
              </a:ext>
            </a:extLst>
          </p:cNvPr>
          <p:cNvSpPr/>
          <p:nvPr/>
        </p:nvSpPr>
        <p:spPr>
          <a:xfrm>
            <a:off x="5343213" y="4462553"/>
            <a:ext cx="1081699" cy="1061396"/>
          </a:xfrm>
          <a:prstGeom prst="ellipse">
            <a:avLst/>
          </a:prstGeom>
          <a:effectLst>
            <a:glow rad="101600">
              <a:schemeClr val="accent3">
                <a:satMod val="175000"/>
                <a:alpha val="40000"/>
              </a:schemeClr>
            </a:glo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Freeform: Shape 14">
            <a:extLst>
              <a:ext uri="{FF2B5EF4-FFF2-40B4-BE49-F238E27FC236}">
                <a16:creationId xmlns:a16="http://schemas.microsoft.com/office/drawing/2014/main" id="{50DC4566-8E30-37D8-9929-447D01ABD1A0}"/>
              </a:ext>
            </a:extLst>
          </p:cNvPr>
          <p:cNvSpPr/>
          <p:nvPr/>
        </p:nvSpPr>
        <p:spPr>
          <a:xfrm>
            <a:off x="1529824" y="2758191"/>
            <a:ext cx="2326888" cy="748408"/>
          </a:xfrm>
          <a:custGeom>
            <a:avLst/>
            <a:gdLst>
              <a:gd name="connsiteX0" fmla="*/ 0 w 1748105"/>
              <a:gd name="connsiteY0" fmla="*/ 0 h 748408"/>
              <a:gd name="connsiteX1" fmla="*/ 1748105 w 1748105"/>
              <a:gd name="connsiteY1" fmla="*/ 0 h 748408"/>
              <a:gd name="connsiteX2" fmla="*/ 1748105 w 1748105"/>
              <a:gd name="connsiteY2" fmla="*/ 748408 h 748408"/>
              <a:gd name="connsiteX3" fmla="*/ 0 w 1748105"/>
              <a:gd name="connsiteY3" fmla="*/ 748408 h 748408"/>
              <a:gd name="connsiteX4" fmla="*/ 0 w 1748105"/>
              <a:gd name="connsiteY4" fmla="*/ 0 h 748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105" h="748408">
                <a:moveTo>
                  <a:pt x="0" y="0"/>
                </a:moveTo>
                <a:lnTo>
                  <a:pt x="1748105" y="0"/>
                </a:lnTo>
                <a:lnTo>
                  <a:pt x="1748105" y="748408"/>
                </a:lnTo>
                <a:lnTo>
                  <a:pt x="0" y="748408"/>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1">
            <a:noAutofit/>
          </a:bodyPr>
          <a:lstStyle/>
          <a:p>
            <a:pPr marL="0" lvl="0" indent="0" algn="ctr" defTabSz="533400">
              <a:lnSpc>
                <a:spcPct val="90000"/>
              </a:lnSpc>
              <a:spcBef>
                <a:spcPct val="0"/>
              </a:spcBef>
              <a:spcAft>
                <a:spcPct val="35000"/>
              </a:spcAft>
              <a:buNone/>
            </a:pPr>
            <a:r>
              <a:rPr lang="sr-Cyrl-RS" sz="1400" kern="1200" dirty="0"/>
              <a:t>пружање података у вези са имовином која се налази у иностранству</a:t>
            </a:r>
            <a:endParaRPr lang="en-US" sz="1400" kern="1200" dirty="0"/>
          </a:p>
          <a:p>
            <a:pPr marL="0" lvl="1" algn="l" defTabSz="400050">
              <a:lnSpc>
                <a:spcPct val="90000"/>
              </a:lnSpc>
              <a:spcBef>
                <a:spcPct val="0"/>
              </a:spcBef>
              <a:spcAft>
                <a:spcPct val="15000"/>
              </a:spcAft>
            </a:pPr>
            <a:endParaRPr lang="en-US" sz="900" kern="1200" dirty="0"/>
          </a:p>
        </p:txBody>
      </p:sp>
      <p:sp>
        <p:nvSpPr>
          <p:cNvPr id="16" name="Freeform: Shape 15">
            <a:extLst>
              <a:ext uri="{FF2B5EF4-FFF2-40B4-BE49-F238E27FC236}">
                <a16:creationId xmlns:a16="http://schemas.microsoft.com/office/drawing/2014/main" id="{F0332CCA-BC46-06DB-AD8E-6B0E2899B60D}"/>
              </a:ext>
            </a:extLst>
          </p:cNvPr>
          <p:cNvSpPr/>
          <p:nvPr/>
        </p:nvSpPr>
        <p:spPr>
          <a:xfrm>
            <a:off x="6717350" y="2345053"/>
            <a:ext cx="2157864" cy="1100564"/>
          </a:xfrm>
          <a:custGeom>
            <a:avLst/>
            <a:gdLst>
              <a:gd name="connsiteX0" fmla="*/ 0 w 2318250"/>
              <a:gd name="connsiteY0" fmla="*/ 0 h 1100564"/>
              <a:gd name="connsiteX1" fmla="*/ 2318250 w 2318250"/>
              <a:gd name="connsiteY1" fmla="*/ 0 h 1100564"/>
              <a:gd name="connsiteX2" fmla="*/ 2318250 w 2318250"/>
              <a:gd name="connsiteY2" fmla="*/ 1100564 h 1100564"/>
              <a:gd name="connsiteX3" fmla="*/ 0 w 2318250"/>
              <a:gd name="connsiteY3" fmla="*/ 1100564 h 1100564"/>
              <a:gd name="connsiteX4" fmla="*/ 0 w 2318250"/>
              <a:gd name="connsiteY4" fmla="*/ 0 h 110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250" h="1100564">
                <a:moveTo>
                  <a:pt x="0" y="0"/>
                </a:moveTo>
                <a:lnTo>
                  <a:pt x="2318250" y="0"/>
                </a:lnTo>
                <a:lnTo>
                  <a:pt x="2318250" y="1100564"/>
                </a:lnTo>
                <a:lnTo>
                  <a:pt x="0" y="110056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sr-Cyrl-RS" sz="1400" kern="1200" dirty="0"/>
              <a:t>забрана принудног извршења над имовином дужника</a:t>
            </a:r>
            <a:endParaRPr lang="en-US" sz="1400" kern="1200" dirty="0"/>
          </a:p>
        </p:txBody>
      </p:sp>
    </p:spTree>
    <p:extLst>
      <p:ext uri="{BB962C8B-B14F-4D97-AF65-F5344CB8AC3E}">
        <p14:creationId xmlns:p14="http://schemas.microsoft.com/office/powerpoint/2010/main" val="16628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31C6C1-EF47-F363-A301-1FC036F82D27}"/>
              </a:ext>
            </a:extLst>
          </p:cNvPr>
          <p:cNvGraphicFramePr>
            <a:graphicFrameLocks noGrp="1"/>
          </p:cNvGraphicFramePr>
          <p:nvPr>
            <p:ph idx="1"/>
            <p:extLst>
              <p:ext uri="{D42A27DB-BD31-4B8C-83A1-F6EECF244321}">
                <p14:modId xmlns:p14="http://schemas.microsoft.com/office/powerpoint/2010/main" val="2944181746"/>
              </p:ext>
            </p:extLst>
          </p:nvPr>
        </p:nvGraphicFramePr>
        <p:xfrm>
          <a:off x="969271" y="1726186"/>
          <a:ext cx="10384530" cy="485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77A809B9-B8C4-AC6F-E82C-CBA5C51BE813}"/>
              </a:ext>
            </a:extLst>
          </p:cNvPr>
          <p:cNvSpPr>
            <a:spLocks noGrp="1"/>
          </p:cNvSpPr>
          <p:nvPr>
            <p:ph type="body" sz="quarter" idx="13"/>
          </p:nvPr>
        </p:nvSpPr>
        <p:spPr>
          <a:xfrm>
            <a:off x="969271" y="354751"/>
            <a:ext cx="10384530" cy="1251625"/>
          </a:xfrm>
          <a:solidFill>
            <a:srgbClr val="002060"/>
          </a:solidFill>
          <a:effectLst>
            <a:outerShdw blurRad="50800" dist="38100" dir="2700000" algn="tl" rotWithShape="0">
              <a:prstClr val="black">
                <a:alpha val="40000"/>
              </a:prstClr>
            </a:outerShdw>
          </a:effectLst>
        </p:spPr>
        <p:txBody>
          <a:bodyPr/>
          <a:lstStyle/>
          <a:p>
            <a:pPr marL="457200" algn="ctr">
              <a:lnSpc>
                <a:spcPct val="107000"/>
              </a:lnSpc>
              <a:spcAft>
                <a:spcPts val="800"/>
              </a:spcAft>
            </a:pPr>
            <a:r>
              <a:rPr lang="sr-Cyrl-RS"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16. Судска пракса из области међународног стечаја</a:t>
            </a:r>
            <a:endParaRPr lang="sr-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67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a:srcRect t="6847"/>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725214" y="1397876"/>
            <a:ext cx="6053958" cy="3231654"/>
          </a:xfrm>
          <a:prstGeom prst="rect">
            <a:avLst/>
          </a:prstGeom>
          <a:noFill/>
        </p:spPr>
        <p:txBody>
          <a:bodyPr wrap="square" rtlCol="0">
            <a:spAutoFit/>
          </a:bodyPr>
          <a:lstStyle/>
          <a:p>
            <a:pPr algn="l"/>
            <a:r>
              <a:rPr lang="sr-Latn-RS" sz="3600" b="1" dirty="0">
                <a:solidFill>
                  <a:schemeClr val="bg1"/>
                </a:solidFill>
                <a:ea typeface="Verdana" panose="020B0604030504040204" pitchFamily="34" charset="0"/>
                <a:cs typeface="Verdana" panose="020B0604030504040204" pitchFamily="34" charset="0"/>
              </a:rPr>
              <a:t>UNCITRAL </a:t>
            </a:r>
            <a:r>
              <a:rPr lang="sr-Cyrl-RS" sz="3600" b="1" dirty="0">
                <a:solidFill>
                  <a:schemeClr val="bg1"/>
                </a:solidFill>
                <a:ea typeface="Verdana" panose="020B0604030504040204" pitchFamily="34" charset="0"/>
                <a:cs typeface="Verdana" panose="020B0604030504040204" pitchFamily="34" charset="0"/>
              </a:rPr>
              <a:t>Модел закон – </a:t>
            </a:r>
          </a:p>
          <a:p>
            <a:pPr algn="l"/>
            <a:r>
              <a:rPr lang="sr-Cyrl-RS" sz="3600" b="1" dirty="0">
                <a:solidFill>
                  <a:schemeClr val="bg1"/>
                </a:solidFill>
                <a:ea typeface="Verdana" panose="020B0604030504040204" pitchFamily="34" charset="0"/>
                <a:cs typeface="Verdana" panose="020B0604030504040204" pitchFamily="34" charset="0"/>
              </a:rPr>
              <a:t>Изазови међународног стечаја</a:t>
            </a:r>
          </a:p>
          <a:p>
            <a:pPr algn="l"/>
            <a:endParaRPr lang="sr-Cyrl-RS" sz="3200" b="1" dirty="0">
              <a:solidFill>
                <a:schemeClr val="bg1"/>
              </a:solidFill>
              <a:ea typeface="Verdana" panose="020B0604030504040204" pitchFamily="34" charset="0"/>
            </a:endParaRPr>
          </a:p>
          <a:p>
            <a:pPr algn="l"/>
            <a:r>
              <a:rPr lang="sr-Cyrl-RS" sz="3200" b="1" dirty="0">
                <a:solidFill>
                  <a:schemeClr val="bg1"/>
                </a:solidFill>
              </a:rPr>
              <a:t>Др. </a:t>
            </a:r>
            <a:r>
              <a:rPr lang="sr-Latn-RS" sz="3200" b="1" dirty="0">
                <a:solidFill>
                  <a:schemeClr val="bg1"/>
                </a:solidFill>
              </a:rPr>
              <a:t>Paul Omar</a:t>
            </a:r>
            <a:endParaRPr lang="en-US" sz="3200" b="1" dirty="0">
              <a:solidFill>
                <a:schemeClr val="bg1"/>
              </a:solidFill>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140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r-Cyrl-RS" altLang="en-GB" sz="3200" dirty="0"/>
              <a:t>Имплицитни реципроцитет</a:t>
            </a:r>
            <a:endParaRPr lang="en-GB" altLang="en-GB" sz="3200" dirty="0"/>
          </a:p>
          <a:p>
            <a:pPr>
              <a:buFontTx/>
              <a:buChar char="•"/>
            </a:pPr>
            <a:r>
              <a:rPr lang="sr-Cyrl-RS" altLang="en-GB" sz="3200" dirty="0"/>
              <a:t>Компликоване процедуре </a:t>
            </a:r>
            <a:r>
              <a:rPr lang="en-GB" altLang="en-GB" sz="3200" dirty="0"/>
              <a:t>(</a:t>
            </a:r>
            <a:r>
              <a:rPr lang="en-GB" altLang="en-GB" sz="3200" dirty="0" err="1"/>
              <a:t>exéquatur</a:t>
            </a:r>
            <a:r>
              <a:rPr lang="en-GB" altLang="en-GB" sz="3200" dirty="0"/>
              <a:t>/</a:t>
            </a:r>
            <a:r>
              <a:rPr lang="sr-Cyrl-RS" altLang="en-GB" sz="3200" dirty="0"/>
              <a:t>усвајање</a:t>
            </a:r>
            <a:r>
              <a:rPr lang="en-GB" altLang="en-GB" sz="3200" dirty="0"/>
              <a:t>)</a:t>
            </a:r>
          </a:p>
          <a:p>
            <a:pPr>
              <a:buFontTx/>
              <a:buChar char="•"/>
            </a:pPr>
            <a:r>
              <a:rPr lang="sr-Cyrl-RS" altLang="en-GB" sz="3200" dirty="0"/>
              <a:t>Канон принципа</a:t>
            </a:r>
            <a:endParaRPr lang="en-GB" altLang="en-GB" sz="3200" dirty="0"/>
          </a:p>
          <a:p>
            <a:pPr lvl="1">
              <a:buFontTx/>
              <a:buChar char="•"/>
            </a:pPr>
            <a:r>
              <a:rPr lang="sr-Cyrl-RS" altLang="en-GB" sz="3000" dirty="0"/>
              <a:t>Исправност одлуке</a:t>
            </a:r>
            <a:r>
              <a:rPr lang="en-GB" altLang="en-GB" sz="3000" dirty="0"/>
              <a:t>; Res Judicata</a:t>
            </a:r>
          </a:p>
          <a:p>
            <a:pPr lvl="1">
              <a:buFontTx/>
              <a:buChar char="•"/>
            </a:pPr>
            <a:r>
              <a:rPr lang="sr-Cyrl-RS" altLang="en-GB" sz="3000" dirty="0"/>
              <a:t>Принцип „кратке руке“</a:t>
            </a:r>
            <a:r>
              <a:rPr lang="en-GB" altLang="en-GB" sz="3000" dirty="0"/>
              <a:t>; </a:t>
            </a:r>
            <a:r>
              <a:rPr lang="sr-Cyrl-RS" altLang="en-GB" sz="3000" dirty="0"/>
              <a:t>у сагласности са чл. 6</a:t>
            </a:r>
            <a:endParaRPr lang="en-GB" altLang="en-GB" sz="3000" dirty="0"/>
          </a:p>
          <a:p>
            <a:pPr lvl="1">
              <a:buFontTx/>
              <a:buChar char="•"/>
            </a:pPr>
            <a:r>
              <a:rPr lang="sr-Cyrl-RS" altLang="en-GB" sz="3000" dirty="0"/>
              <a:t>У сагласности са начелом правичности</a:t>
            </a:r>
            <a:endParaRPr lang="en-GB" altLang="en-GB" sz="3000" dirty="0"/>
          </a:p>
          <a:p>
            <a:pPr lvl="1">
              <a:buFontTx/>
              <a:buChar char="•"/>
            </a:pPr>
            <a:r>
              <a:rPr lang="sr-Cyrl-RS" altLang="en-GB" sz="3000" dirty="0"/>
              <a:t>Нема кршења јавног поретка </a:t>
            </a:r>
            <a:r>
              <a:rPr lang="sr-Cyrl-RS" altLang="en-GB" sz="3000" dirty="0" err="1"/>
              <a:t>итд</a:t>
            </a:r>
            <a:r>
              <a:rPr lang="en-GB" altLang="en-GB" sz="3000" dirty="0"/>
              <a:t>.</a:t>
            </a: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1. Стандардни принципи</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1211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
            </a:pPr>
            <a:r>
              <a:rPr lang="sr-Cyrl-RS" sz="1600" dirty="0">
                <a:latin typeface="Verdana" panose="020B0604030504040204" pitchFamily="34" charset="0"/>
                <a:ea typeface="Verdana" panose="020B0604030504040204" pitchFamily="34" charset="0"/>
              </a:rPr>
              <a:t>Инвестиције су највећи покретач економског развоја</a:t>
            </a:r>
          </a:p>
          <a:p>
            <a:pPr>
              <a:spcAft>
                <a:spcPts val="600"/>
              </a:spcAft>
              <a:buFont typeface="Wingdings" panose="05000000000000000000" pitchFamily="2" charset="2"/>
              <a:buChar char="§"/>
            </a:pPr>
            <a:r>
              <a:rPr lang="sr-Cyrl-RS" sz="1600" dirty="0">
                <a:latin typeface="Verdana" panose="020B0604030504040204" pitchFamily="34" charset="0"/>
                <a:ea typeface="Verdana" panose="020B0604030504040204" pitchFamily="34" charset="0"/>
              </a:rPr>
              <a:t>Све више страних инвестиција је присутно</a:t>
            </a:r>
          </a:p>
          <a:p>
            <a:pPr>
              <a:spcAft>
                <a:spcPts val="600"/>
              </a:spcAft>
              <a:buFont typeface="Wingdings" panose="05000000000000000000" pitchFamily="2" charset="2"/>
              <a:buChar char="§"/>
            </a:pPr>
            <a:r>
              <a:rPr lang="sr-Cyrl-RS" sz="1600" dirty="0">
                <a:latin typeface="Verdana" panose="020B0604030504040204" pitchFamily="34" charset="0"/>
                <a:ea typeface="Verdana" panose="020B0604030504040204" pitchFamily="34" charset="0"/>
              </a:rPr>
              <a:t>Специфичне одредбе о међународном стечају доприносе правној сигурности за инвестиције и привредну активност уопште, подржавају ефикасност судова, очување имовине дужника као и правичну расподелу те имовине повериоцима</a:t>
            </a:r>
          </a:p>
          <a:p>
            <a:pPr>
              <a:spcAft>
                <a:spcPts val="600"/>
              </a:spcAft>
              <a:buFont typeface="Wingdings" panose="05000000000000000000" pitchFamily="2" charset="2"/>
              <a:buChar char="§"/>
            </a:pPr>
            <a:r>
              <a:rPr lang="sr-Cyrl-RS" sz="1600" dirty="0">
                <a:latin typeface="Verdana" panose="020B0604030504040204" pitchFamily="34" charset="0"/>
                <a:ea typeface="Verdana" panose="020B0604030504040204" pitchFamily="34" charset="0"/>
              </a:rPr>
              <a:t>Унапређење и хармонизација ових одредаба дају позитиван сигнал инвеститорима</a:t>
            </a:r>
          </a:p>
          <a:p>
            <a:pPr>
              <a:spcAft>
                <a:spcPts val="600"/>
              </a:spcAft>
              <a:buFont typeface="Wingdings" panose="05000000000000000000" pitchFamily="2" charset="2"/>
              <a:buChar char="§"/>
            </a:pPr>
            <a:r>
              <a:rPr lang="sr-Cyrl-RS" sz="1600" dirty="0">
                <a:latin typeface="Verdana" panose="020B0604030504040204" pitchFamily="34" charset="0"/>
                <a:ea typeface="Verdana" panose="020B0604030504040204" pitchFamily="34" charset="0"/>
              </a:rPr>
              <a:t>Значај ове хармонизације је већи за мање развијене економије</a:t>
            </a:r>
          </a:p>
          <a:p>
            <a:pPr>
              <a:spcAft>
                <a:spcPts val="600"/>
              </a:spcAft>
              <a:buFont typeface="Wingdings" panose="05000000000000000000" pitchFamily="2" charset="2"/>
              <a:buChar char="§"/>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r>
              <a:rPr lang="en-GB" sz="1600" b="1" dirty="0">
                <a:latin typeface="Verdana" panose="020B0604030504040204" pitchFamily="34" charset="0"/>
                <a:ea typeface="Verdana" panose="020B0604030504040204" pitchFamily="34" charset="0"/>
              </a:rPr>
              <a:t>UNCITRAL</a:t>
            </a:r>
            <a:r>
              <a:rPr lang="sr-Cyrl-RS" sz="1600" b="1" dirty="0">
                <a:latin typeface="Verdana" panose="020B0604030504040204" pitchFamily="34" charset="0"/>
                <a:ea typeface="Verdana" panose="020B0604030504040204" pitchFamily="34" charset="0"/>
              </a:rPr>
              <a:t> Модел закон (1997)</a:t>
            </a:r>
            <a:r>
              <a:rPr lang="en-GB" sz="1600" b="1" dirty="0">
                <a:latin typeface="Verdana" panose="020B0604030504040204" pitchFamily="34" charset="0"/>
                <a:ea typeface="Verdana" panose="020B0604030504040204" pitchFamily="34" charset="0"/>
              </a:rPr>
              <a:t> </a:t>
            </a:r>
            <a:endParaRPr lang="sr-Cyrl-RS" sz="1600" b="1"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r>
              <a:rPr lang="sr-Cyrl-RS" sz="1600" dirty="0">
                <a:latin typeface="Verdana" panose="020B0604030504040204" pitchFamily="34" charset="0"/>
                <a:ea typeface="Verdana" panose="020B0604030504040204" pitchFamily="34" charset="0"/>
              </a:rPr>
              <a:t>Усвојен у 59 држава </a:t>
            </a:r>
          </a:p>
          <a:p>
            <a:pPr marL="0" indent="0">
              <a:spcAft>
                <a:spcPts val="600"/>
              </a:spcAft>
              <a:buFont typeface="Arial" panose="020B0604020202020204" pitchFamily="34" charset="0"/>
              <a:buNone/>
            </a:pPr>
            <a:r>
              <a:rPr lang="sr-Cyrl-RS" sz="1600" dirty="0">
                <a:latin typeface="Verdana" panose="020B0604030504040204" pitchFamily="34" charset="0"/>
                <a:ea typeface="Verdana" panose="020B0604030504040204" pitchFamily="34" charset="0"/>
              </a:rPr>
              <a:t>- На Балкану у Грчкој, Црној Гори, Румунији и Србији</a:t>
            </a: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281900"/>
            <a:ext cx="10591468" cy="978729"/>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1. Због чега је значајна хармонизација прописа о међународном стечају?</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1398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r-Cyrl-RS" altLang="en-GB" sz="3200" dirty="0"/>
              <a:t>Специјални одговори</a:t>
            </a:r>
            <a:r>
              <a:rPr lang="en-GB" altLang="en-GB" sz="3200" dirty="0"/>
              <a:t>: </a:t>
            </a:r>
            <a:r>
              <a:rPr lang="sr-Cyrl-RS" altLang="en-GB" sz="3200" dirty="0"/>
              <a:t>споразуми</a:t>
            </a:r>
            <a:r>
              <a:rPr lang="en-GB" altLang="en-GB" sz="3200" dirty="0"/>
              <a:t>/</a:t>
            </a:r>
            <a:r>
              <a:rPr lang="sr-Cyrl-RS" altLang="en-GB" sz="3200" dirty="0" err="1"/>
              <a:t>зконодавство</a:t>
            </a:r>
            <a:endParaRPr lang="en-GB" altLang="en-GB" sz="3200" dirty="0"/>
          </a:p>
          <a:p>
            <a:pPr>
              <a:buFontTx/>
              <a:buChar char="•"/>
            </a:pPr>
            <a:r>
              <a:rPr lang="sr-Cyrl-RS" altLang="en-GB" sz="3200" dirty="0"/>
              <a:t>Избегавање имплицитног преиспитивања случајева</a:t>
            </a:r>
            <a:endParaRPr lang="en-GB" altLang="en-GB" sz="3200" dirty="0"/>
          </a:p>
          <a:p>
            <a:pPr>
              <a:buFontTx/>
              <a:buChar char="•"/>
            </a:pPr>
            <a:r>
              <a:rPr lang="sr-Cyrl-RS" altLang="en-GB" sz="3200" dirty="0"/>
              <a:t>Скраћивање процедуралних корака </a:t>
            </a:r>
          </a:p>
          <a:p>
            <a:pPr>
              <a:buFontTx/>
              <a:buChar char="•"/>
            </a:pPr>
            <a:r>
              <a:rPr lang="sr-Cyrl-RS" altLang="en-GB" sz="3200" dirty="0"/>
              <a:t>Проблеми</a:t>
            </a:r>
            <a:r>
              <a:rPr lang="en-GB" altLang="en-GB" sz="3200" dirty="0"/>
              <a:t>:</a:t>
            </a:r>
          </a:p>
          <a:p>
            <a:pPr lvl="1">
              <a:buFontTx/>
              <a:buChar char="•"/>
            </a:pPr>
            <a:r>
              <a:rPr lang="sr-Cyrl-RS" altLang="en-GB" sz="3000" dirty="0"/>
              <a:t>Захтеван је висок ниво поверења</a:t>
            </a:r>
            <a:endParaRPr lang="en-GB" altLang="en-GB" sz="3000" dirty="0"/>
          </a:p>
          <a:p>
            <a:pPr lvl="1">
              <a:buFontTx/>
              <a:buChar char="•"/>
            </a:pPr>
            <a:r>
              <a:rPr lang="sr-Cyrl-RS" altLang="en-GB" sz="3000" dirty="0"/>
              <a:t>Често ограничавање на (омиљене) „чланове клуба“</a:t>
            </a:r>
            <a:endParaRPr lang="en-GB" altLang="en-GB" sz="3000" dirty="0"/>
          </a:p>
          <a:p>
            <a:pPr lvl="1">
              <a:buFontTx/>
              <a:buChar char="•"/>
            </a:pPr>
            <a:r>
              <a:rPr lang="sr-Cyrl-RS" altLang="en-GB" sz="3000" dirty="0" err="1"/>
              <a:t>Инослвентност</a:t>
            </a:r>
            <a:r>
              <a:rPr lang="sr-Cyrl-RS" altLang="en-GB" sz="3000" dirty="0"/>
              <a:t> се не уклапа у структуру судских пресуда</a:t>
            </a: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2. Законодавне измене</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69204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altLang="en-GB" sz="2400" dirty="0"/>
              <a:t>1995-</a:t>
            </a:r>
            <a:r>
              <a:rPr lang="sr-Cyrl-RS" altLang="en-GB" sz="2400" dirty="0"/>
              <a:t>до данас Пројекти Модел закона</a:t>
            </a:r>
            <a:endParaRPr lang="en-GB" altLang="en-GB" sz="2400" dirty="0"/>
          </a:p>
          <a:p>
            <a:pPr>
              <a:buFontTx/>
              <a:buChar char="•"/>
            </a:pPr>
            <a:r>
              <a:rPr lang="sr-Cyrl-RS" altLang="en-GB" sz="2400" dirty="0"/>
              <a:t>Засновано на идентификованим потребама</a:t>
            </a:r>
            <a:endParaRPr lang="en-GB" altLang="en-GB" sz="2400" dirty="0"/>
          </a:p>
          <a:p>
            <a:pPr lvl="1">
              <a:buFontTx/>
              <a:buChar char="•"/>
            </a:pPr>
            <a:r>
              <a:rPr lang="sr-Cyrl-RS" altLang="en-GB" dirty="0"/>
              <a:t>Разнолики прописи из ове области</a:t>
            </a:r>
            <a:r>
              <a:rPr lang="en-GB" altLang="en-GB" dirty="0"/>
              <a:t>;</a:t>
            </a:r>
          </a:p>
          <a:p>
            <a:pPr lvl="1">
              <a:buFontTx/>
              <a:buChar char="•"/>
            </a:pPr>
            <a:r>
              <a:rPr lang="sr-Cyrl-RS" altLang="en-GB" dirty="0"/>
              <a:t>Разнородне судске одлуке у упоредном праву;</a:t>
            </a:r>
            <a:endParaRPr lang="en-GB" altLang="en-GB" dirty="0"/>
          </a:p>
          <a:p>
            <a:pPr lvl="1">
              <a:buFontTx/>
              <a:buChar char="•"/>
            </a:pPr>
            <a:r>
              <a:rPr lang="sr-Cyrl-RS" altLang="en-GB" dirty="0"/>
              <a:t>Различити степени сарадње по регионима/државама </a:t>
            </a:r>
          </a:p>
          <a:p>
            <a:pPr lvl="1">
              <a:buFontTx/>
              <a:buChar char="•"/>
            </a:pPr>
            <a:r>
              <a:rPr lang="sr-Cyrl-RS" altLang="en-GB" dirty="0"/>
              <a:t>Модели рада</a:t>
            </a:r>
            <a:endParaRPr lang="en-GB" altLang="en-GB" dirty="0"/>
          </a:p>
          <a:p>
            <a:pPr lvl="1">
              <a:buFontTx/>
              <a:buChar char="•"/>
            </a:pPr>
            <a:r>
              <a:rPr lang="sr-Cyrl-RS" altLang="en-GB" dirty="0"/>
              <a:t>Међународни оквири</a:t>
            </a:r>
            <a:r>
              <a:rPr lang="en-GB" altLang="en-GB" dirty="0"/>
              <a:t>1997;</a:t>
            </a:r>
          </a:p>
          <a:p>
            <a:pPr lvl="1">
              <a:buFontTx/>
              <a:buChar char="•"/>
            </a:pPr>
            <a:r>
              <a:rPr lang="sr-Cyrl-RS" altLang="en-GB" dirty="0"/>
              <a:t>Пресуде из области </a:t>
            </a:r>
            <a:r>
              <a:rPr lang="sr-Cyrl-RS" altLang="en-GB" dirty="0" err="1"/>
              <a:t>инсолвентности</a:t>
            </a:r>
            <a:r>
              <a:rPr lang="sr-Cyrl-RS" altLang="en-GB" dirty="0"/>
              <a:t> </a:t>
            </a:r>
            <a:r>
              <a:rPr lang="en-GB" altLang="en-GB" dirty="0"/>
              <a:t>2018;</a:t>
            </a:r>
          </a:p>
          <a:p>
            <a:pPr lvl="1">
              <a:buFontTx/>
              <a:buChar char="•"/>
            </a:pPr>
            <a:r>
              <a:rPr lang="sr-Cyrl-RS" altLang="en-GB" dirty="0"/>
              <a:t>Групе</a:t>
            </a:r>
            <a:r>
              <a:rPr lang="en-GB" altLang="en-GB" dirty="0"/>
              <a:t> 2019.</a:t>
            </a:r>
            <a:endParaRPr lang="sr-Cyrl-RS" altLang="en-GB" dirty="0"/>
          </a:p>
          <a:p>
            <a:pPr marL="457200" lvl="1" indent="0">
              <a:buNone/>
            </a:pPr>
            <a:endParaRPr lang="en-GB" altLang="en-GB" dirty="0"/>
          </a:p>
          <a:p>
            <a:pPr>
              <a:buFontTx/>
              <a:buChar char="•"/>
            </a:pPr>
            <a:r>
              <a:rPr lang="sr-Cyrl-RS" altLang="en-GB" sz="2400" dirty="0"/>
              <a:t>Асистенција пракси</a:t>
            </a:r>
            <a:r>
              <a:rPr lang="en-GB" altLang="en-GB" sz="2400" dirty="0"/>
              <a:t>: </a:t>
            </a:r>
            <a:r>
              <a:rPr lang="sr-Cyrl-RS" altLang="en-GB" sz="2400" dirty="0"/>
              <a:t>Судске одлуке</a:t>
            </a:r>
            <a:r>
              <a:rPr lang="en-GB" altLang="en-GB" sz="2400" dirty="0"/>
              <a:t>, CLOUT</a:t>
            </a:r>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3. Рад </a:t>
            </a:r>
            <a:r>
              <a:rPr lang="sr-Latn-RS" sz="3200" dirty="0">
                <a:solidFill>
                  <a:schemeClr val="bg1"/>
                </a:solidFill>
                <a:effectLst>
                  <a:outerShdw blurRad="38100" dist="38100" dir="2700000" algn="tl">
                    <a:srgbClr val="000000">
                      <a:alpha val="43137"/>
                    </a:srgbClr>
                  </a:outerShdw>
                </a:effectLst>
                <a:latin typeface="+mn-lt"/>
              </a:rPr>
              <a:t>UNCITRAL-a</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4424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sr-Cyrl-RS" altLang="en-GB" sz="2400" dirty="0"/>
              <a:t>Хипотетички случај:</a:t>
            </a:r>
          </a:p>
          <a:p>
            <a:pPr marL="0" indent="0">
              <a:buNone/>
            </a:pPr>
            <a:endParaRPr lang="en-GB" altLang="en-GB" sz="2400" dirty="0"/>
          </a:p>
          <a:p>
            <a:pPr>
              <a:buFontTx/>
              <a:buChar char="•"/>
            </a:pPr>
            <a:r>
              <a:rPr lang="sr-Cyrl-RS" altLang="en-GB" sz="2400" dirty="0"/>
              <a:t>Стечајни дужник из Србије који има имовину у иностранству</a:t>
            </a:r>
            <a:endParaRPr lang="en-GB" altLang="en-GB" sz="2400" dirty="0"/>
          </a:p>
          <a:p>
            <a:pPr>
              <a:buFontTx/>
              <a:buChar char="•"/>
            </a:pPr>
            <a:r>
              <a:rPr lang="sr-Cyrl-RS" altLang="en-GB" sz="2400" dirty="0"/>
              <a:t>У зависности од врсте имовине и њеног коришћења, може бити више могућности за покретање поступка у иностранству </a:t>
            </a:r>
            <a:r>
              <a:rPr lang="en-GB" altLang="en-GB" sz="2400" dirty="0"/>
              <a:t>(</a:t>
            </a:r>
            <a:r>
              <a:rPr lang="sr-Cyrl-RS" altLang="en-GB" sz="2400" dirty="0" err="1"/>
              <a:t>нпр</a:t>
            </a:r>
            <a:r>
              <a:rPr lang="sr-Cyrl-RS" altLang="en-GB" sz="2400" dirty="0"/>
              <a:t> од стране поверилаца</a:t>
            </a:r>
            <a:r>
              <a:rPr lang="en-GB" altLang="en-GB" sz="2400" dirty="0"/>
              <a:t>)</a:t>
            </a:r>
          </a:p>
          <a:p>
            <a:pPr>
              <a:buFontTx/>
              <a:buChar char="•"/>
            </a:pPr>
            <a:r>
              <a:rPr lang="sr-Cyrl-RS" altLang="en-GB" sz="2400" dirty="0"/>
              <a:t>Потребно је обратити се страном суду за неки облик помоћи</a:t>
            </a:r>
            <a:endParaRPr lang="en-GB" altLang="en-GB" sz="2400" dirty="0"/>
          </a:p>
          <a:p>
            <a:pPr marL="0" indent="0">
              <a:spcAft>
                <a:spcPts val="600"/>
              </a:spcAft>
              <a:buFont typeface="Arial" panose="020B0604020202020204" pitchFamily="34" charset="0"/>
              <a:buNone/>
            </a:pP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4. Помоћ из иностранства</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28774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sr-Cyrl-RS" altLang="en-GB" sz="2400" dirty="0"/>
          </a:p>
          <a:p>
            <a:pPr>
              <a:buFontTx/>
              <a:buChar char="•"/>
            </a:pPr>
            <a:r>
              <a:rPr lang="sr-Cyrl-RS" altLang="en-GB" sz="2400" dirty="0"/>
              <a:t>Признање поступка</a:t>
            </a:r>
            <a:r>
              <a:rPr lang="en-GB" altLang="en-GB" sz="2400" dirty="0"/>
              <a:t>: </a:t>
            </a:r>
            <a:r>
              <a:rPr lang="sr-Cyrl-RS" altLang="en-GB" sz="2400" dirty="0"/>
              <a:t>Надлежност</a:t>
            </a:r>
            <a:r>
              <a:rPr lang="en-GB" altLang="en-GB" sz="2400" dirty="0"/>
              <a:t>/</a:t>
            </a:r>
            <a:r>
              <a:rPr lang="sr-Cyrl-RS" altLang="en-GB" sz="2400" dirty="0"/>
              <a:t>поступајући суд</a:t>
            </a:r>
            <a:endParaRPr lang="en-GB" altLang="en-GB" sz="2400" dirty="0"/>
          </a:p>
          <a:p>
            <a:pPr>
              <a:buFontTx/>
              <a:buChar char="•"/>
            </a:pPr>
            <a:r>
              <a:rPr lang="sr-Cyrl-RS" altLang="en-GB" sz="2400" dirty="0"/>
              <a:t>Признање стечајног управника и његових надлежности</a:t>
            </a:r>
            <a:endParaRPr lang="en-GB" altLang="en-GB" sz="2400" dirty="0"/>
          </a:p>
          <a:p>
            <a:pPr>
              <a:buFontTx/>
              <a:buChar char="•"/>
            </a:pPr>
            <a:r>
              <a:rPr lang="sr-Cyrl-RS" altLang="en-GB" sz="2400" dirty="0"/>
              <a:t>Привремене мере </a:t>
            </a:r>
            <a:r>
              <a:rPr lang="en-GB" altLang="en-GB" sz="2400" dirty="0"/>
              <a:t>(</a:t>
            </a:r>
            <a:r>
              <a:rPr lang="sr-Cyrl-RS" altLang="en-GB" sz="2400" dirty="0" err="1"/>
              <a:t>нпр</a:t>
            </a:r>
            <a:r>
              <a:rPr lang="en-GB" altLang="en-GB" sz="2400" dirty="0"/>
              <a:t> </a:t>
            </a:r>
            <a:r>
              <a:rPr lang="sr-Cyrl-RS" altLang="en-GB" sz="2400" dirty="0"/>
              <a:t>замрзавање имовине</a:t>
            </a:r>
            <a:r>
              <a:rPr lang="en-GB" altLang="en-GB" sz="2400" dirty="0"/>
              <a:t>,</a:t>
            </a:r>
            <a:r>
              <a:rPr lang="sr-Cyrl-RS" altLang="en-GB" sz="2400" dirty="0"/>
              <a:t> привремене мере</a:t>
            </a:r>
            <a:r>
              <a:rPr lang="en-GB" altLang="en-GB" sz="2400" dirty="0"/>
              <a:t>) </a:t>
            </a:r>
            <a:r>
              <a:rPr lang="sr-Cyrl-RS" altLang="en-GB" sz="2400" dirty="0"/>
              <a:t>преко банковних рачуна</a:t>
            </a:r>
            <a:r>
              <a:rPr lang="en-GB" altLang="en-GB" sz="2400" dirty="0"/>
              <a:t>, </a:t>
            </a:r>
            <a:r>
              <a:rPr lang="sr-Cyrl-RS" altLang="en-GB" sz="2400" dirty="0"/>
              <a:t>имовина која се налази код трећих лица </a:t>
            </a:r>
            <a:r>
              <a:rPr lang="en-GB" altLang="en-GB" sz="2400" dirty="0"/>
              <a:t>(</a:t>
            </a:r>
            <a:r>
              <a:rPr lang="sr-Cyrl-RS" altLang="en-GB" sz="2400" dirty="0"/>
              <a:t>банке</a:t>
            </a:r>
            <a:r>
              <a:rPr lang="en-GB" altLang="en-GB" sz="2400" dirty="0"/>
              <a:t>, </a:t>
            </a:r>
            <a:r>
              <a:rPr lang="sr-Cyrl-RS" altLang="en-GB" sz="2400" dirty="0"/>
              <a:t>залогопримци</a:t>
            </a:r>
            <a:r>
              <a:rPr lang="en-GB" altLang="en-GB" sz="2400" dirty="0"/>
              <a:t> </a:t>
            </a:r>
            <a:r>
              <a:rPr lang="sr-Cyrl-RS" altLang="en-GB" sz="2400" dirty="0" err="1"/>
              <a:t>итд</a:t>
            </a:r>
            <a:r>
              <a:rPr lang="en-GB" altLang="en-GB" sz="2400" dirty="0"/>
              <a:t>.)</a:t>
            </a:r>
          </a:p>
          <a:p>
            <a:pPr>
              <a:buFontTx/>
              <a:buChar char="•"/>
            </a:pPr>
            <a:r>
              <a:rPr lang="sr-Cyrl-RS" altLang="en-GB" sz="2400" dirty="0"/>
              <a:t>Олакшица</a:t>
            </a:r>
            <a:r>
              <a:rPr lang="en-GB" altLang="en-GB" sz="2400" dirty="0"/>
              <a:t>: </a:t>
            </a:r>
            <a:r>
              <a:rPr lang="sr-Cyrl-RS" altLang="en-GB" sz="2400" dirty="0"/>
              <a:t>застој, спречавање извршења</a:t>
            </a:r>
            <a:r>
              <a:rPr lang="en-GB" altLang="en-GB" sz="2400" dirty="0"/>
              <a:t>,</a:t>
            </a:r>
            <a:r>
              <a:rPr lang="sr-Cyrl-RS" altLang="en-GB" sz="2400" dirty="0"/>
              <a:t> суспендовање трансакција</a:t>
            </a:r>
            <a:endParaRPr lang="en-GB" sz="1600" dirty="0">
              <a:latin typeface="Verdana" panose="020B0604030504040204" pitchFamily="34" charset="0"/>
              <a:ea typeface="Verdana" panose="020B0604030504040204" pitchFamily="34" charset="0"/>
            </a:endParaRPr>
          </a:p>
          <a:p>
            <a:pPr marL="0" indent="0">
              <a:spcAft>
                <a:spcPts val="600"/>
              </a:spcAft>
              <a:buFont typeface="Arial" panose="020B0604020202020204" pitchFamily="34" charset="0"/>
              <a:buNone/>
            </a:pP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5. Захтев за помоћ из иностранства 1</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3814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sr-Cyrl-RS" altLang="en-GB" sz="2400" dirty="0"/>
          </a:p>
          <a:p>
            <a:pPr>
              <a:buFontTx/>
              <a:buChar char="•"/>
            </a:pPr>
            <a:r>
              <a:rPr lang="sr-Cyrl-RS" altLang="en-GB" sz="2400" dirty="0"/>
              <a:t>Управљање предметом</a:t>
            </a:r>
            <a:r>
              <a:rPr lang="en-GB" altLang="en-GB" sz="2400" dirty="0"/>
              <a:t>: </a:t>
            </a:r>
            <a:r>
              <a:rPr lang="sr-Cyrl-RS" altLang="en-GB" sz="2400" dirty="0"/>
              <a:t>прибављање документације, испитивања, обезбеђивање сарадње менаџмента</a:t>
            </a:r>
            <a:endParaRPr lang="en-GB" altLang="en-GB" sz="2400" dirty="0"/>
          </a:p>
          <a:p>
            <a:pPr>
              <a:buFontTx/>
              <a:buChar char="•"/>
            </a:pPr>
            <a:r>
              <a:rPr lang="sr-Cyrl-RS" altLang="en-GB" sz="2400" dirty="0"/>
              <a:t>Додатне мере</a:t>
            </a:r>
            <a:r>
              <a:rPr lang="en-GB" altLang="en-GB" sz="2400" dirty="0"/>
              <a:t>: </a:t>
            </a:r>
            <a:r>
              <a:rPr lang="sr-Cyrl-RS" altLang="en-GB" sz="2400" dirty="0"/>
              <a:t>покретање поступака, управљање застојима и суспензијама</a:t>
            </a:r>
          </a:p>
          <a:p>
            <a:pPr>
              <a:buFontTx/>
              <a:buChar char="•"/>
            </a:pPr>
            <a:r>
              <a:rPr lang="sr-Cyrl-RS" altLang="en-GB" sz="2400" dirty="0"/>
              <a:t>Мере опоравка</a:t>
            </a:r>
            <a:r>
              <a:rPr lang="en-GB" altLang="en-GB" sz="2400" dirty="0"/>
              <a:t>: </a:t>
            </a:r>
            <a:r>
              <a:rPr lang="sr-Cyrl-RS" altLang="en-GB" sz="2400" dirty="0"/>
              <a:t>повраћај средстава</a:t>
            </a:r>
            <a:endParaRPr lang="en-GB" altLang="en-GB" sz="2400" dirty="0"/>
          </a:p>
          <a:p>
            <a:pPr>
              <a:buFontTx/>
              <a:buChar char="•"/>
            </a:pPr>
            <a:r>
              <a:rPr lang="sr-Cyrl-RS" altLang="en-GB" sz="2400" dirty="0"/>
              <a:t>Мере координације</a:t>
            </a:r>
            <a:r>
              <a:rPr lang="en-GB" altLang="en-GB" sz="2400" dirty="0"/>
              <a:t>: </a:t>
            </a:r>
            <a:r>
              <a:rPr lang="sr-Cyrl-RS" altLang="en-GB" sz="2400" dirty="0"/>
              <a:t>обезбеђивање </a:t>
            </a:r>
            <a:r>
              <a:rPr lang="sr-Cyrl-RS" altLang="en-GB" sz="2400" dirty="0" err="1"/>
              <a:t>коордисаних</a:t>
            </a:r>
            <a:r>
              <a:rPr lang="sr-Cyrl-RS" altLang="en-GB" sz="2400" dirty="0"/>
              <a:t> исхода</a:t>
            </a:r>
            <a:endParaRPr lang="en-US" sz="1600" dirty="0">
              <a:latin typeface="Verdana" panose="020B0604030504040204" pitchFamily="34" charset="0"/>
              <a:ea typeface="Verdana" panose="020B0604030504040204" pitchFamily="34" charset="0"/>
            </a:endParaRP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6. Захтев за помоћ из иностранства 2</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70206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sr-Cyrl-RS" altLang="en-GB" sz="2400" dirty="0"/>
          </a:p>
          <a:p>
            <a:pPr>
              <a:buFontTx/>
              <a:buChar char="•"/>
            </a:pPr>
            <a:r>
              <a:rPr lang="sr-Cyrl-RS" altLang="en-GB" sz="2400" dirty="0"/>
              <a:t>Хипотетички случај</a:t>
            </a:r>
            <a:r>
              <a:rPr lang="en-GB" altLang="en-GB" sz="2400" dirty="0"/>
              <a:t>:</a:t>
            </a:r>
          </a:p>
          <a:p>
            <a:pPr>
              <a:buFontTx/>
              <a:buChar char="•"/>
            </a:pPr>
            <a:r>
              <a:rPr lang="sr-Cyrl-RS" altLang="en-GB" sz="2400" dirty="0"/>
              <a:t>Стечајни дужник из иностранства са имовином у Србији</a:t>
            </a:r>
          </a:p>
          <a:p>
            <a:pPr>
              <a:buFontTx/>
              <a:buChar char="•"/>
            </a:pPr>
            <a:r>
              <a:rPr lang="sr-Cyrl-RS" altLang="en-GB" sz="2400" dirty="0"/>
              <a:t>У зависности од врсте имовине и њеног коришћења, може бити више могућности за покретање поступка пред домаћим судом </a:t>
            </a:r>
            <a:r>
              <a:rPr lang="en-GB" altLang="en-GB" sz="2400" dirty="0"/>
              <a:t>(</a:t>
            </a:r>
            <a:r>
              <a:rPr lang="sr-Cyrl-RS" altLang="en-GB" sz="2400" dirty="0" err="1"/>
              <a:t>нпр</a:t>
            </a:r>
            <a:r>
              <a:rPr lang="sr-Cyrl-RS" altLang="en-GB" sz="2400" dirty="0"/>
              <a:t> од стране поверилаца</a:t>
            </a:r>
            <a:r>
              <a:rPr lang="en-GB" altLang="en-GB" sz="2400" dirty="0"/>
              <a:t>)</a:t>
            </a:r>
          </a:p>
          <a:p>
            <a:pPr>
              <a:buFontTx/>
              <a:buChar char="•"/>
            </a:pPr>
            <a:r>
              <a:rPr lang="sr-Cyrl-RS" altLang="en-GB" sz="2400" dirty="0"/>
              <a:t>Потребно је обратити се суду у Србији за неки облик помоћи и/или српском стечајном управнику за било који поступак који је у току</a:t>
            </a:r>
            <a:endParaRPr lang="en-GB" altLang="en-GB" sz="2400" dirty="0"/>
          </a:p>
          <a:p>
            <a:pPr marL="0" indent="0">
              <a:buNone/>
            </a:pPr>
            <a:endParaRPr lang="en-GB" altLang="en-GB" sz="2400" dirty="0"/>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7. Помоћ домаћег суда</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4919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sr-Cyrl-RS" altLang="en-GB" sz="2400" dirty="0"/>
            </a:br>
            <a:endParaRPr lang="sr-Cyrl-RS" altLang="en-GB" sz="2400" dirty="0"/>
          </a:p>
          <a:p>
            <a:pPr>
              <a:buFontTx/>
              <a:buChar char="•"/>
            </a:pPr>
            <a:r>
              <a:rPr lang="sr-Cyrl-RS" altLang="en-GB" sz="2400" dirty="0"/>
              <a:t>Признање поступка</a:t>
            </a:r>
            <a:r>
              <a:rPr lang="en-GB" altLang="en-GB" sz="2400" dirty="0"/>
              <a:t>: </a:t>
            </a:r>
            <a:r>
              <a:rPr lang="sr-Cyrl-RS" altLang="en-GB" sz="2400" dirty="0"/>
              <a:t>Надлежност</a:t>
            </a:r>
            <a:r>
              <a:rPr lang="en-GB" altLang="en-GB" sz="2400" dirty="0"/>
              <a:t>/</a:t>
            </a:r>
            <a:r>
              <a:rPr lang="sr-Cyrl-RS" altLang="en-GB" sz="2400" dirty="0"/>
              <a:t>поступајући суд</a:t>
            </a:r>
            <a:endParaRPr lang="en-GB" altLang="en-GB" sz="2400" dirty="0"/>
          </a:p>
          <a:p>
            <a:pPr>
              <a:buFontTx/>
              <a:buChar char="•"/>
            </a:pPr>
            <a:r>
              <a:rPr lang="sr-Cyrl-RS" altLang="en-GB" sz="2400" dirty="0"/>
              <a:t>Признање овлашћеног представника и његових надлежности</a:t>
            </a:r>
            <a:endParaRPr lang="en-GB" altLang="en-GB" sz="2400" dirty="0"/>
          </a:p>
          <a:p>
            <a:pPr>
              <a:buFontTx/>
              <a:buChar char="•"/>
            </a:pPr>
            <a:r>
              <a:rPr lang="sr-Cyrl-RS" altLang="en-GB" sz="2400" dirty="0"/>
              <a:t>Спорна питања око привремених мера, управљања предметом, додатних мера су оквирно иста (и зависиће од прописа који регулишу грађански и стечајни поступак)</a:t>
            </a:r>
            <a:endParaRPr lang="en-GB" altLang="en-GB" sz="2400" dirty="0"/>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8. Захтев за помоћ домаћег суда 1</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9043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sr-Cyrl-RS" altLang="en-GB" sz="2400" dirty="0"/>
            </a:br>
            <a:endParaRPr lang="sr-Cyrl-RS" altLang="en-GB" sz="2400" dirty="0"/>
          </a:p>
          <a:p>
            <a:pPr>
              <a:buFontTx/>
              <a:buChar char="•"/>
            </a:pPr>
            <a:r>
              <a:rPr lang="sr-Cyrl-RS" altLang="en-GB" sz="2400" dirty="0"/>
              <a:t>Критична питања су:</a:t>
            </a:r>
          </a:p>
          <a:p>
            <a:pPr>
              <a:buFontTx/>
              <a:buChar char="•"/>
            </a:pPr>
            <a:r>
              <a:rPr lang="sr-Cyrl-RS" altLang="en-GB" sz="2400" dirty="0"/>
              <a:t>Успостављање система сарадње са судом/стечајним управником у Србији  </a:t>
            </a:r>
          </a:p>
          <a:p>
            <a:pPr>
              <a:buFontTx/>
              <a:buChar char="•"/>
            </a:pPr>
            <a:r>
              <a:rPr lang="sr-Cyrl-RS" altLang="en-GB" sz="2400" dirty="0"/>
              <a:t>Избегавање могућег сукоба око надлежности и коришћења имовине </a:t>
            </a:r>
          </a:p>
          <a:p>
            <a:pPr>
              <a:buFontTx/>
              <a:buChar char="•"/>
            </a:pPr>
            <a:r>
              <a:rPr lang="sr-Cyrl-RS" altLang="en-GB" sz="2400" dirty="0"/>
              <a:t>Координисане мере сарадње</a:t>
            </a:r>
            <a:r>
              <a:rPr lang="en-GB" altLang="en-GB" sz="2400" dirty="0"/>
              <a:t>: </a:t>
            </a:r>
            <a:r>
              <a:rPr lang="sr-Cyrl-RS" altLang="en-GB" sz="2400" dirty="0"/>
              <a:t>омогућавање координисаних исхода</a:t>
            </a:r>
            <a:endParaRPr lang="en-GB" altLang="en-GB" sz="2400" dirty="0"/>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en-US" sz="3200" dirty="0">
                <a:solidFill>
                  <a:schemeClr val="bg1"/>
                </a:solidFill>
                <a:effectLst>
                  <a:outerShdw blurRad="38100" dist="38100" dir="2700000" algn="tl">
                    <a:srgbClr val="000000">
                      <a:alpha val="43137"/>
                    </a:srgbClr>
                  </a:outerShdw>
                </a:effectLst>
                <a:latin typeface="+mn-lt"/>
              </a:rPr>
              <a:t>9</a:t>
            </a:r>
            <a:r>
              <a:rPr lang="sr-Cyrl-RS" sz="3200" dirty="0">
                <a:solidFill>
                  <a:schemeClr val="bg1"/>
                </a:solidFill>
                <a:effectLst>
                  <a:outerShdw blurRad="38100" dist="38100" dir="2700000" algn="tl">
                    <a:srgbClr val="000000">
                      <a:alpha val="43137"/>
                    </a:srgbClr>
                  </a:outerShdw>
                </a:effectLst>
                <a:latin typeface="+mn-lt"/>
              </a:rPr>
              <a:t>. Захтев за помоћ домаћег суда 2</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8839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719120"/>
            <a:ext cx="9603275" cy="599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2917B61-11C1-6AF1-0F73-3B24AE86B8C1}"/>
              </a:ext>
            </a:extLst>
          </p:cNvPr>
          <p:cNvSpPr txBox="1">
            <a:spLocks/>
          </p:cNvSpPr>
          <p:nvPr/>
        </p:nvSpPr>
        <p:spPr>
          <a:xfrm>
            <a:off x="800266" y="1407886"/>
            <a:ext cx="10591468" cy="4579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sr-Cyrl-RS" altLang="en-GB" sz="2400" dirty="0"/>
            </a:br>
            <a:endParaRPr lang="sr-Cyrl-RS" altLang="en-GB" sz="2400" dirty="0"/>
          </a:p>
          <a:p>
            <a:pPr lvl="1">
              <a:buFont typeface="Arial" panose="020B0604020202020204" pitchFamily="34" charset="0"/>
              <a:buChar char="•"/>
            </a:pPr>
            <a:r>
              <a:rPr lang="sr-Cyrl-RS" dirty="0"/>
              <a:t>Размислити о усвајању </a:t>
            </a:r>
            <a:r>
              <a:rPr lang="en-GB" sz="2400" dirty="0"/>
              <a:t>UNCITRAL </a:t>
            </a:r>
            <a:r>
              <a:rPr lang="sr-Cyrl-RS" sz="2400" dirty="0"/>
              <a:t>Модел закона за групе друштава и одлуке повезане са стечајем </a:t>
            </a:r>
          </a:p>
          <a:p>
            <a:pPr lvl="1">
              <a:buFont typeface="Arial" panose="020B0604020202020204" pitchFamily="34" charset="0"/>
              <a:buChar char="•"/>
            </a:pPr>
            <a:r>
              <a:rPr lang="sr-Cyrl-RS" dirty="0"/>
              <a:t>Развити водич кроз судску праксу </a:t>
            </a:r>
            <a:endParaRPr lang="en-GB" sz="2400" dirty="0"/>
          </a:p>
          <a:p>
            <a:pPr lvl="1">
              <a:buFont typeface="Arial" panose="020B0604020202020204" pitchFamily="34" charset="0"/>
              <a:buChar char="•"/>
            </a:pPr>
            <a:r>
              <a:rPr lang="sr-Cyrl-RS" sz="2400" dirty="0"/>
              <a:t>Размотрити улогу</a:t>
            </a:r>
            <a:r>
              <a:rPr lang="en-GB" sz="2400" dirty="0"/>
              <a:t> </a:t>
            </a:r>
            <a:r>
              <a:rPr lang="sr-Latn-RS" sz="2400" dirty="0"/>
              <a:t>s</a:t>
            </a:r>
            <a:r>
              <a:rPr lang="en-GB" sz="2400" dirty="0"/>
              <a:t>oft-law </a:t>
            </a:r>
            <a:r>
              <a:rPr lang="sr-Cyrl-RS" sz="2400" dirty="0"/>
              <a:t>водича за развој праксе</a:t>
            </a:r>
            <a:endParaRPr lang="en-GB" sz="2400" dirty="0"/>
          </a:p>
          <a:p>
            <a:pPr lvl="1">
              <a:buFont typeface="Arial" panose="020B0604020202020204" pitchFamily="34" charset="0"/>
              <a:buChar char="•"/>
            </a:pPr>
            <a:r>
              <a:rPr lang="sr-Cyrl-RS" sz="2400" dirty="0"/>
              <a:t>Размотрити коришћење протокола у циљу асистенције судовима и стечајним управницима у тражењу/пружању помоћи</a:t>
            </a:r>
            <a:endParaRPr lang="en-GB" sz="2400" dirty="0"/>
          </a:p>
          <a:p>
            <a:pPr lvl="1">
              <a:buFont typeface="Arial" panose="020B0604020202020204" pitchFamily="34" charset="0"/>
              <a:buChar char="•"/>
            </a:pPr>
            <a:r>
              <a:rPr lang="sr-Cyrl-RS" sz="2400" dirty="0"/>
              <a:t>Успостављање других капацитета </a:t>
            </a:r>
            <a:r>
              <a:rPr lang="en-GB" sz="2400" dirty="0"/>
              <a:t>(</a:t>
            </a:r>
            <a:r>
              <a:rPr lang="sr-Cyrl-RS" sz="2400" dirty="0"/>
              <a:t>судови</a:t>
            </a:r>
            <a:r>
              <a:rPr lang="en-GB" sz="2400" dirty="0"/>
              <a:t>, </a:t>
            </a:r>
            <a:r>
              <a:rPr lang="sr-Cyrl-RS" sz="2400" dirty="0"/>
              <a:t>стечајни управници</a:t>
            </a:r>
            <a:r>
              <a:rPr lang="en-GB" sz="2400" dirty="0"/>
              <a:t>)</a:t>
            </a:r>
          </a:p>
        </p:txBody>
      </p:sp>
      <p:sp>
        <p:nvSpPr>
          <p:cNvPr id="4" name="Title 1">
            <a:extLst>
              <a:ext uri="{FF2B5EF4-FFF2-40B4-BE49-F238E27FC236}">
                <a16:creationId xmlns:a16="http://schemas.microsoft.com/office/drawing/2014/main" id="{840A80A3-728B-C47C-C8DC-2ED8B9321759}"/>
              </a:ext>
            </a:extLst>
          </p:cNvPr>
          <p:cNvSpPr>
            <a:spLocks noGrp="1"/>
          </p:cNvSpPr>
          <p:nvPr>
            <p:ph type="body" sz="quarter" idx="13"/>
          </p:nvPr>
        </p:nvSpPr>
        <p:spPr>
          <a:xfrm>
            <a:off x="800266" y="725098"/>
            <a:ext cx="10591468" cy="535531"/>
          </a:xfrm>
          <a:solidFill>
            <a:srgbClr val="002060"/>
          </a:solidFill>
          <a:effectLst>
            <a:outerShdw blurRad="50800" dist="38100" dir="2700000" algn="tl" rotWithShape="0">
              <a:prstClr val="black">
                <a:alpha val="40000"/>
              </a:prstClr>
            </a:outerShdw>
          </a:effectLst>
        </p:spPr>
        <p:txBody>
          <a:bodyPr/>
          <a:lstStyle/>
          <a:p>
            <a:pPr algn="ctr"/>
            <a:r>
              <a:rPr lang="en-US" sz="3200" dirty="0">
                <a:solidFill>
                  <a:schemeClr val="bg1"/>
                </a:solidFill>
                <a:effectLst>
                  <a:outerShdw blurRad="38100" dist="38100" dir="2700000" algn="tl">
                    <a:srgbClr val="000000">
                      <a:alpha val="43137"/>
                    </a:srgbClr>
                  </a:outerShdw>
                </a:effectLst>
                <a:latin typeface="+mn-lt"/>
              </a:rPr>
              <a:t>10</a:t>
            </a:r>
            <a:r>
              <a:rPr lang="sr-Cyrl-RS" sz="3200" dirty="0">
                <a:solidFill>
                  <a:schemeClr val="bg1"/>
                </a:solidFill>
                <a:effectLst>
                  <a:outerShdw blurRad="38100" dist="38100" dir="2700000" algn="tl">
                    <a:srgbClr val="000000">
                      <a:alpha val="43137"/>
                    </a:srgbClr>
                  </a:outerShdw>
                </a:effectLst>
                <a:latin typeface="+mn-lt"/>
              </a:rPr>
              <a:t>. Фокус на Србију</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7558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800266" y="1234682"/>
            <a:ext cx="9454487"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514185"/>
            <a:ext cx="10596187" cy="1049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US" sz="2400" b="1" dirty="0">
              <a:latin typeface="Verdana" panose="020B0604030504040204" pitchFamily="34" charset="0"/>
              <a:ea typeface="Verdana" panose="020B0604030504040204" pitchFamily="34" charset="0"/>
            </a:endParaRPr>
          </a:p>
        </p:txBody>
      </p:sp>
      <p:sp>
        <p:nvSpPr>
          <p:cNvPr id="5" name="Text Placeholder 2">
            <a:extLst>
              <a:ext uri="{FF2B5EF4-FFF2-40B4-BE49-F238E27FC236}">
                <a16:creationId xmlns:a16="http://schemas.microsoft.com/office/drawing/2014/main" id="{EFE704BB-ACDF-F754-17CD-C77A332A12C2}"/>
              </a:ext>
            </a:extLst>
          </p:cNvPr>
          <p:cNvSpPr txBox="1">
            <a:spLocks/>
          </p:cNvSpPr>
          <p:nvPr/>
        </p:nvSpPr>
        <p:spPr>
          <a:xfrm>
            <a:off x="877356" y="6277429"/>
            <a:ext cx="11096930" cy="247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RS" altLang="en-US" sz="1000" dirty="0">
                <a:solidFill>
                  <a:srgbClr val="002060"/>
                </a:solidFill>
                <a:latin typeface="Verdana" panose="020B0604030504040204" pitchFamily="34" charset="0"/>
                <a:ea typeface="Verdana" panose="020B0604030504040204" pitchFamily="34" charset="0"/>
              </a:rPr>
              <a:t>Извор</a:t>
            </a:r>
            <a:r>
              <a:rPr lang="en-GB" altLang="en-US" sz="1000" dirty="0">
                <a:solidFill>
                  <a:srgbClr val="002060"/>
                </a:solidFill>
                <a:latin typeface="Verdana" panose="020B0604030504040204" pitchFamily="34" charset="0"/>
                <a:ea typeface="Verdana" panose="020B0604030504040204" pitchFamily="34" charset="0"/>
              </a:rPr>
              <a:t>: FT </a:t>
            </a:r>
            <a:r>
              <a:rPr lang="en-GB" altLang="en-US" sz="1000" dirty="0" err="1">
                <a:solidFill>
                  <a:srgbClr val="002060"/>
                </a:solidFill>
                <a:latin typeface="Verdana" panose="020B0604030504040204" pitchFamily="34" charset="0"/>
                <a:ea typeface="Verdana" panose="020B0604030504040204" pitchFamily="34" charset="0"/>
              </a:rPr>
              <a:t>fdi</a:t>
            </a:r>
            <a:r>
              <a:rPr lang="en-GB" altLang="en-US" sz="1000" dirty="0">
                <a:solidFill>
                  <a:srgbClr val="002060"/>
                </a:solidFill>
                <a:latin typeface="Verdana" panose="020B0604030504040204" pitchFamily="34" charset="0"/>
                <a:ea typeface="Verdana" panose="020B0604030504040204" pitchFamily="34" charset="0"/>
              </a:rPr>
              <a:t> markets database and authors’ calculations.</a:t>
            </a:r>
          </a:p>
        </p:txBody>
      </p:sp>
      <p:pic>
        <p:nvPicPr>
          <p:cNvPr id="4" name="Picture 3">
            <a:extLst>
              <a:ext uri="{FF2B5EF4-FFF2-40B4-BE49-F238E27FC236}">
                <a16:creationId xmlns:a16="http://schemas.microsoft.com/office/drawing/2014/main" id="{1ABFD947-6478-8287-BD59-0C8E83DCE548}"/>
              </a:ext>
            </a:extLst>
          </p:cNvPr>
          <p:cNvPicPr>
            <a:picLocks noChangeAspect="1"/>
          </p:cNvPicPr>
          <p:nvPr/>
        </p:nvPicPr>
        <p:blipFill>
          <a:blip r:embed="rId3"/>
          <a:stretch>
            <a:fillRect/>
          </a:stretch>
        </p:blipFill>
        <p:spPr>
          <a:xfrm>
            <a:off x="1907685" y="1713293"/>
            <a:ext cx="7628201" cy="4341523"/>
          </a:xfrm>
          <a:prstGeom prst="rect">
            <a:avLst/>
          </a:prstGeom>
        </p:spPr>
      </p:pic>
      <p:sp>
        <p:nvSpPr>
          <p:cNvPr id="3" name="Title 1">
            <a:extLst>
              <a:ext uri="{FF2B5EF4-FFF2-40B4-BE49-F238E27FC236}">
                <a16:creationId xmlns:a16="http://schemas.microsoft.com/office/drawing/2014/main" id="{ACAFF432-2EC6-780D-C274-07ADFD0F19F9}"/>
              </a:ext>
            </a:extLst>
          </p:cNvPr>
          <p:cNvSpPr>
            <a:spLocks noGrp="1"/>
          </p:cNvSpPr>
          <p:nvPr>
            <p:ph type="body" sz="quarter" idx="13"/>
          </p:nvPr>
        </p:nvSpPr>
        <p:spPr>
          <a:xfrm>
            <a:off x="800266" y="281900"/>
            <a:ext cx="10591468" cy="978729"/>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2. Шта видимо до сада? Директне стране инвестиције у Србију су значајне по вредности и радним местима</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74538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C2FD853-A3AD-6BC3-C2E6-81E9B3A8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902450"/>
          </a:xfrm>
          <a:prstGeom prst="rect">
            <a:avLst/>
          </a:prstGeom>
          <a:noFill/>
          <a:ln w="19050" cmpd="dbl">
            <a:solidFill>
              <a:srgbClr val="002060"/>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395E2BA-B921-F0EB-4282-18C96BF172C8}"/>
              </a:ext>
            </a:extLst>
          </p:cNvPr>
          <p:cNvSpPr/>
          <p:nvPr/>
        </p:nvSpPr>
        <p:spPr>
          <a:xfrm>
            <a:off x="305102" y="643235"/>
            <a:ext cx="2300630" cy="2585323"/>
          </a:xfrm>
          <a:prstGeom prst="rect">
            <a:avLst/>
          </a:prstGeom>
          <a:noFill/>
        </p:spPr>
        <p:txBody>
          <a:bodyPr wrap="none" lIns="91440" tIns="45720" rIns="91440" bIns="45720">
            <a:spAutoFit/>
          </a:bodyPr>
          <a:lstStyle/>
          <a:p>
            <a:r>
              <a:rPr lang="sr-Cyrl-RS" sz="60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rPr>
              <a:t>Пауза</a:t>
            </a:r>
            <a:endParaRPr lang="en-GB" sz="60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endParaRPr>
          </a:p>
          <a:p>
            <a:endParaRPr lang="en-GB" sz="4800" b="1" cap="none" spc="0" dirty="0">
              <a:ln w="0"/>
              <a:solidFill>
                <a:schemeClr val="bg1"/>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endParaRPr>
          </a:p>
          <a:p>
            <a:r>
              <a:rPr lang="en-GB" sz="54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rPr>
              <a:t>15 </a:t>
            </a:r>
            <a:r>
              <a:rPr lang="sr-Cyrl-RS" sz="5400" b="1" dirty="0">
                <a:ln w="0"/>
                <a:solidFill>
                  <a:schemeClr val="bg1"/>
                </a:solidFill>
                <a:effectLst>
                  <a:outerShdw blurRad="38100" dist="25400" dir="5400000" algn="ctr" rotWithShape="0">
                    <a:srgbClr val="6E747A">
                      <a:alpha val="43000"/>
                    </a:srgbClr>
                  </a:outerShdw>
                </a:effectLst>
                <a:ea typeface="Verdana" panose="020B0604030504040204" pitchFamily="34" charset="0"/>
              </a:rPr>
              <a:t>мин</a:t>
            </a:r>
            <a:endParaRPr lang="en-GB" sz="5400" b="1" cap="none" spc="0" dirty="0">
              <a:ln w="0"/>
              <a:solidFill>
                <a:schemeClr val="bg1"/>
              </a:solidFill>
              <a:effectLst>
                <a:outerShdw blurRad="38100" dist="25400" dir="5400000" algn="ctr" rotWithShape="0">
                  <a:srgbClr val="6E747A">
                    <a:alpha val="43000"/>
                  </a:srgbClr>
                </a:outerShdw>
              </a:effectLst>
              <a:ea typeface="Verdana" panose="020B0604030504040204" pitchFamily="34" charset="0"/>
            </a:endParaRPr>
          </a:p>
        </p:txBody>
      </p:sp>
    </p:spTree>
    <p:extLst>
      <p:ext uri="{BB962C8B-B14F-4D97-AF65-F5344CB8AC3E}">
        <p14:creationId xmlns:p14="http://schemas.microsoft.com/office/powerpoint/2010/main" val="3182210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D99501-DBB9-4AC1-23F8-288E0D749FA2}"/>
              </a:ext>
            </a:extLst>
          </p:cNvPr>
          <p:cNvSpPr txBox="1">
            <a:spLocks/>
          </p:cNvSpPr>
          <p:nvPr/>
        </p:nvSpPr>
        <p:spPr>
          <a:xfrm>
            <a:off x="626333" y="203701"/>
            <a:ext cx="9603275" cy="1049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Cyrl-RS" sz="4000" b="1" dirty="0">
                <a:solidFill>
                  <a:schemeClr val="bg1"/>
                </a:solidFill>
                <a:latin typeface="+mn-lt"/>
                <a:ea typeface="Verdana" panose="020B0604030504040204" pitchFamily="34" charset="0"/>
              </a:rPr>
              <a:t>ЗАКЉУЧАК</a:t>
            </a:r>
            <a:endParaRPr lang="en-US" sz="4000" b="1" dirty="0">
              <a:solidFill>
                <a:schemeClr val="bg1"/>
              </a:solidFill>
              <a:latin typeface="+mn-lt"/>
              <a:ea typeface="Verdana" panose="020B0604030504040204" pitchFamily="34" charset="0"/>
            </a:endParaRPr>
          </a:p>
        </p:txBody>
      </p:sp>
      <p:sp>
        <p:nvSpPr>
          <p:cNvPr id="9" name="Content Placeholder 2">
            <a:extLst>
              <a:ext uri="{FF2B5EF4-FFF2-40B4-BE49-F238E27FC236}">
                <a16:creationId xmlns:a16="http://schemas.microsoft.com/office/drawing/2014/main" id="{2CA25C30-E99B-89E5-D0DF-9CCBFAD4D014}"/>
              </a:ext>
            </a:extLst>
          </p:cNvPr>
          <p:cNvSpPr txBox="1">
            <a:spLocks/>
          </p:cNvSpPr>
          <p:nvPr/>
        </p:nvSpPr>
        <p:spPr>
          <a:xfrm>
            <a:off x="626333" y="0"/>
            <a:ext cx="11346591" cy="60989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endParaRPr lang="sr-Cyrl-RS" sz="2400" dirty="0">
              <a:solidFill>
                <a:schemeClr val="bg1"/>
              </a:solidFill>
              <a:ea typeface="Verdana" panose="020B0604030504040204" pitchFamily="34" charset="0"/>
            </a:endParaRPr>
          </a:p>
          <a:p>
            <a:pPr marL="0" indent="0">
              <a:buClr>
                <a:schemeClr val="bg1"/>
              </a:buClr>
              <a:buNone/>
            </a:pPr>
            <a:r>
              <a:rPr lang="sr-Cyrl-RS" sz="2400" dirty="0">
                <a:solidFill>
                  <a:schemeClr val="bg1"/>
                </a:solidFill>
                <a:ea typeface="Verdana" panose="020B0604030504040204" pitchFamily="34" charset="0"/>
              </a:rPr>
              <a:t>  </a:t>
            </a: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Стечајни управник може препознати случај међународног стечаја уколико се ради  о домаћем стечајном дужнику који поседује органак или имовину у иностранству, или иностраном стечајном дужнику који поседује огранак или имовину у Србији</a:t>
            </a:r>
            <a:endParaRPr lang="sr-Cyrl-RS" sz="2400" dirty="0">
              <a:solidFill>
                <a:srgbClr val="FF0000"/>
              </a:solidFill>
              <a:ea typeface="Verdana" panose="020B0604030504040204" pitchFamily="34" charset="0"/>
            </a:endParaRP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Закон о стечају дозвољава да се у Србији отвори стечај над иностраним привредним субјектом –  као главни стечај, ако му је средиште главних интереса у Србији или као споредни стечај, ако му је у Србији органак или имовина</a:t>
            </a: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Али Србија начелно дозвољава да се главни стечај над српским стечајним дужником отвори у страној јурисдикцији, уколико је тамо његово средиште главних интереса</a:t>
            </a: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Закон о стечају регулише ову материју прихватањем одредаба Модел закона, који још увек није општеприхваћен у свету (тренутно око 60 јурисдикција, али не и неке кључне државе ЕУ)</a:t>
            </a: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Стечајни управник ће имати иста права у страној држави која су страном представнику дата по Закону о стечају уколико се ради о држави која је такође усвојила Модел закон</a:t>
            </a:r>
          </a:p>
          <a:p>
            <a:pPr algn="just">
              <a:buClr>
                <a:schemeClr val="bg1"/>
              </a:buClr>
              <a:buFont typeface="Wingdings" panose="05000000000000000000" pitchFamily="2" charset="2"/>
              <a:buChar char="§"/>
            </a:pPr>
            <a:r>
              <a:rPr lang="sr-Cyrl-RS" sz="2400" dirty="0">
                <a:solidFill>
                  <a:schemeClr val="bg1"/>
                </a:solidFill>
                <a:ea typeface="Verdana" panose="020B0604030504040204" pitchFamily="34" charset="0"/>
              </a:rPr>
              <a:t>Нема праксе по питању координације домаћег и страног стечајног поступка						</a:t>
            </a:r>
          </a:p>
        </p:txBody>
      </p:sp>
    </p:spTree>
    <p:extLst>
      <p:ext uri="{BB962C8B-B14F-4D97-AF65-F5344CB8AC3E}">
        <p14:creationId xmlns:p14="http://schemas.microsoft.com/office/powerpoint/2010/main" val="398842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514185"/>
            <a:ext cx="10930015" cy="1049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US" sz="2400" b="1" dirty="0">
              <a:latin typeface="Verdana" panose="020B0604030504040204" pitchFamily="34" charset="0"/>
              <a:ea typeface="Verdana" panose="020B0604030504040204" pitchFamily="34" charset="0"/>
            </a:endParaRPr>
          </a:p>
        </p:txBody>
      </p:sp>
      <p:sp>
        <p:nvSpPr>
          <p:cNvPr id="5" name="Text Placeholder 2">
            <a:extLst>
              <a:ext uri="{FF2B5EF4-FFF2-40B4-BE49-F238E27FC236}">
                <a16:creationId xmlns:a16="http://schemas.microsoft.com/office/drawing/2014/main" id="{EFE704BB-ACDF-F754-17CD-C77A332A12C2}"/>
              </a:ext>
            </a:extLst>
          </p:cNvPr>
          <p:cNvSpPr txBox="1">
            <a:spLocks/>
          </p:cNvSpPr>
          <p:nvPr/>
        </p:nvSpPr>
        <p:spPr>
          <a:xfrm>
            <a:off x="877356" y="6220246"/>
            <a:ext cx="11096930" cy="247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RS" altLang="en-US" sz="1000" dirty="0">
                <a:solidFill>
                  <a:srgbClr val="002060"/>
                </a:solidFill>
                <a:latin typeface="Verdana" panose="020B0604030504040204" pitchFamily="34" charset="0"/>
                <a:ea typeface="Verdana" panose="020B0604030504040204" pitchFamily="34" charset="0"/>
              </a:rPr>
              <a:t>Извор</a:t>
            </a:r>
            <a:r>
              <a:rPr lang="en-GB" altLang="en-US" sz="1000" dirty="0">
                <a:solidFill>
                  <a:srgbClr val="002060"/>
                </a:solidFill>
                <a:latin typeface="Verdana" panose="020B0604030504040204" pitchFamily="34" charset="0"/>
                <a:ea typeface="Verdana" panose="020B0604030504040204" pitchFamily="34" charset="0"/>
              </a:rPr>
              <a:t>: FT fDi markets database and authors’ calculations. </a:t>
            </a:r>
          </a:p>
        </p:txBody>
      </p:sp>
      <p:pic>
        <p:nvPicPr>
          <p:cNvPr id="4" name="Picture 3">
            <a:extLst>
              <a:ext uri="{FF2B5EF4-FFF2-40B4-BE49-F238E27FC236}">
                <a16:creationId xmlns:a16="http://schemas.microsoft.com/office/drawing/2014/main" id="{10AC1C65-BDCB-1396-086F-57AFD214248A}"/>
              </a:ext>
            </a:extLst>
          </p:cNvPr>
          <p:cNvPicPr>
            <a:picLocks noChangeAspect="1"/>
          </p:cNvPicPr>
          <p:nvPr/>
        </p:nvPicPr>
        <p:blipFill>
          <a:blip r:embed="rId3"/>
          <a:stretch>
            <a:fillRect/>
          </a:stretch>
        </p:blipFill>
        <p:spPr>
          <a:xfrm>
            <a:off x="753428" y="1774473"/>
            <a:ext cx="10846885" cy="4064195"/>
          </a:xfrm>
          <a:prstGeom prst="rect">
            <a:avLst/>
          </a:prstGeom>
        </p:spPr>
      </p:pic>
      <p:sp>
        <p:nvSpPr>
          <p:cNvPr id="3" name="Title 1">
            <a:extLst>
              <a:ext uri="{FF2B5EF4-FFF2-40B4-BE49-F238E27FC236}">
                <a16:creationId xmlns:a16="http://schemas.microsoft.com/office/drawing/2014/main" id="{B01FE322-4FB2-EC52-2256-8E519EAB79F0}"/>
              </a:ext>
            </a:extLst>
          </p:cNvPr>
          <p:cNvSpPr>
            <a:spLocks noGrp="1"/>
          </p:cNvSpPr>
          <p:nvPr>
            <p:ph type="body" sz="quarter" idx="13"/>
          </p:nvPr>
        </p:nvSpPr>
        <p:spPr>
          <a:xfrm>
            <a:off x="800266" y="281900"/>
            <a:ext cx="10591468" cy="978729"/>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3. Иностране српске инвестиције углавном остају у оквиру региона</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5381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A3E275C-448D-A7F4-37C0-6D6D6AF88052}"/>
              </a:ext>
            </a:extLst>
          </p:cNvPr>
          <p:cNvSpPr txBox="1">
            <a:spLocks/>
          </p:cNvSpPr>
          <p:nvPr/>
        </p:nvSpPr>
        <p:spPr>
          <a:xfrm>
            <a:off x="651478" y="1234682"/>
            <a:ext cx="9603275"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33DBDA89-FE0D-7E68-7E7B-708E690A2AA4}"/>
              </a:ext>
            </a:extLst>
          </p:cNvPr>
          <p:cNvSpPr txBox="1">
            <a:spLocks/>
          </p:cNvSpPr>
          <p:nvPr/>
        </p:nvSpPr>
        <p:spPr>
          <a:xfrm>
            <a:off x="877356" y="514185"/>
            <a:ext cx="10930015" cy="1049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GB" sz="2400" b="1" dirty="0">
              <a:latin typeface="Verdana" panose="020B0604030504040204" pitchFamily="34" charset="0"/>
              <a:ea typeface="Verdana" panose="020B0604030504040204" pitchFamily="34" charset="0"/>
            </a:endParaRPr>
          </a:p>
          <a:p>
            <a:endParaRPr lang="en-US" sz="2400" b="1" dirty="0">
              <a:latin typeface="Verdana" panose="020B0604030504040204" pitchFamily="34" charset="0"/>
              <a:ea typeface="Verdana" panose="020B0604030504040204" pitchFamily="34" charset="0"/>
            </a:endParaRPr>
          </a:p>
        </p:txBody>
      </p:sp>
      <p:sp>
        <p:nvSpPr>
          <p:cNvPr id="5" name="Text Placeholder 2">
            <a:extLst>
              <a:ext uri="{FF2B5EF4-FFF2-40B4-BE49-F238E27FC236}">
                <a16:creationId xmlns:a16="http://schemas.microsoft.com/office/drawing/2014/main" id="{EFE704BB-ACDF-F754-17CD-C77A332A12C2}"/>
              </a:ext>
            </a:extLst>
          </p:cNvPr>
          <p:cNvSpPr txBox="1">
            <a:spLocks/>
          </p:cNvSpPr>
          <p:nvPr/>
        </p:nvSpPr>
        <p:spPr>
          <a:xfrm>
            <a:off x="877356" y="6220246"/>
            <a:ext cx="11096930" cy="247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r-Cyrl-RS" altLang="en-US" sz="1000" dirty="0">
                <a:solidFill>
                  <a:srgbClr val="002060"/>
                </a:solidFill>
                <a:latin typeface="Verdana" panose="020B0604030504040204" pitchFamily="34" charset="0"/>
                <a:ea typeface="Verdana" panose="020B0604030504040204" pitchFamily="34" charset="0"/>
              </a:rPr>
              <a:t>Извор</a:t>
            </a:r>
            <a:r>
              <a:rPr lang="en-GB" altLang="en-US" sz="1000" dirty="0">
                <a:solidFill>
                  <a:srgbClr val="002060"/>
                </a:solidFill>
                <a:latin typeface="Verdana" panose="020B0604030504040204" pitchFamily="34" charset="0"/>
                <a:ea typeface="Verdana" panose="020B0604030504040204" pitchFamily="34" charset="0"/>
              </a:rPr>
              <a:t>: FT fDi markets database and authors’ calculations. </a:t>
            </a:r>
          </a:p>
        </p:txBody>
      </p:sp>
      <p:pic>
        <p:nvPicPr>
          <p:cNvPr id="3" name="Picture 2">
            <a:extLst>
              <a:ext uri="{FF2B5EF4-FFF2-40B4-BE49-F238E27FC236}">
                <a16:creationId xmlns:a16="http://schemas.microsoft.com/office/drawing/2014/main" id="{A4179712-20FE-E139-6FEC-F4BA22919EF9}"/>
              </a:ext>
            </a:extLst>
          </p:cNvPr>
          <p:cNvPicPr>
            <a:picLocks noChangeAspect="1"/>
          </p:cNvPicPr>
          <p:nvPr/>
        </p:nvPicPr>
        <p:blipFill>
          <a:blip r:embed="rId3"/>
          <a:stretch>
            <a:fillRect/>
          </a:stretch>
        </p:blipFill>
        <p:spPr>
          <a:xfrm>
            <a:off x="800266" y="2611091"/>
            <a:ext cx="10887908" cy="1447028"/>
          </a:xfrm>
          <a:prstGeom prst="rect">
            <a:avLst/>
          </a:prstGeom>
        </p:spPr>
      </p:pic>
      <p:sp>
        <p:nvSpPr>
          <p:cNvPr id="4" name="Title 1">
            <a:extLst>
              <a:ext uri="{FF2B5EF4-FFF2-40B4-BE49-F238E27FC236}">
                <a16:creationId xmlns:a16="http://schemas.microsoft.com/office/drawing/2014/main" id="{BBAF9A92-3AB7-45F6-49CC-D21F0C29DD6E}"/>
              </a:ext>
            </a:extLst>
          </p:cNvPr>
          <p:cNvSpPr>
            <a:spLocks noGrp="1"/>
          </p:cNvSpPr>
          <p:nvPr>
            <p:ph type="body" sz="quarter" idx="13"/>
          </p:nvPr>
        </p:nvSpPr>
        <p:spPr>
          <a:xfrm>
            <a:off x="800266" y="780083"/>
            <a:ext cx="10591468" cy="951030"/>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4. </a:t>
            </a:r>
            <a:r>
              <a:rPr lang="sr-Cyrl-RS" sz="3000" dirty="0">
                <a:solidFill>
                  <a:schemeClr val="bg1"/>
                </a:solidFill>
                <a:effectLst>
                  <a:outerShdw blurRad="38100" dist="38100" dir="2700000" algn="tl">
                    <a:srgbClr val="000000">
                      <a:alpha val="43137"/>
                    </a:srgbClr>
                  </a:outerShdw>
                </a:effectLst>
                <a:latin typeface="+mn-lt"/>
              </a:rPr>
              <a:t>Најзначајнији страни инвеститори у Србији и домаћи инвеститори у иностранство</a:t>
            </a:r>
            <a:endParaRPr lang="en-US" sz="30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58636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A7E12-073E-7996-0520-5E88702336AD}"/>
              </a:ext>
            </a:extLst>
          </p:cNvPr>
          <p:cNvSpPr>
            <a:spLocks noGrp="1"/>
          </p:cNvSpPr>
          <p:nvPr>
            <p:ph type="body" sz="quarter" idx="13"/>
          </p:nvPr>
        </p:nvSpPr>
        <p:spPr>
          <a:xfrm>
            <a:off x="756745" y="802863"/>
            <a:ext cx="10597055" cy="590931"/>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5. Закон о стечају и Модел закон</a:t>
            </a: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B3C1DCBE-1652-3742-2876-F80EBCBF020A}"/>
              </a:ext>
            </a:extLst>
          </p:cNvPr>
          <p:cNvSpPr>
            <a:spLocks noGrp="1"/>
          </p:cNvSpPr>
          <p:nvPr>
            <p:ph idx="1"/>
          </p:nvPr>
        </p:nvSpPr>
        <p:spPr>
          <a:xfrm>
            <a:off x="756745" y="1393793"/>
            <a:ext cx="10678510" cy="5033640"/>
          </a:xfrm>
          <a:ln/>
        </p:spPr>
        <p:style>
          <a:lnRef idx="2">
            <a:schemeClr val="accent6"/>
          </a:lnRef>
          <a:fillRef idx="1">
            <a:schemeClr val="lt1"/>
          </a:fillRef>
          <a:effectRef idx="0">
            <a:schemeClr val="accent6"/>
          </a:effectRef>
          <a:fontRef idx="minor">
            <a:schemeClr val="dk1"/>
          </a:fontRef>
        </p:style>
        <p:txBody>
          <a:bodyPr>
            <a:noAutofit/>
          </a:bodyPr>
          <a:lstStyle/>
          <a:p>
            <a:pPr marL="0" indent="0">
              <a:buClr>
                <a:srgbClr val="360A5A"/>
              </a:buClr>
              <a:buNone/>
            </a:pPr>
            <a:endParaRPr lang="sr-Cyrl-RS" sz="2200" dirty="0">
              <a:ea typeface="Verdana" panose="020B0604030504040204" pitchFamily="34" charset="0"/>
            </a:endParaRPr>
          </a:p>
          <a:p>
            <a:pPr marL="2286000" lvl="5" indent="0" algn="just">
              <a:spcBef>
                <a:spcPts val="600"/>
              </a:spcBef>
              <a:buClr>
                <a:srgbClr val="360A5A"/>
              </a:buClr>
              <a:buNone/>
            </a:pPr>
            <a:r>
              <a:rPr lang="sr-Cyrl-RS" sz="2200" kern="0" dirty="0">
                <a:ea typeface="Verdana" panose="020B0604030504040204" pitchFamily="34" charset="0"/>
              </a:rPr>
              <a:t>Нови Закон о стечајном поступку је инкорпорирао по први пут одредбе</a:t>
            </a:r>
            <a:r>
              <a:rPr lang="en-US" sz="2200" kern="0" dirty="0">
                <a:ea typeface="Verdana" panose="020B0604030504040204" pitchFamily="34" charset="0"/>
              </a:rPr>
              <a:t> </a:t>
            </a:r>
            <a:r>
              <a:rPr lang="sr-Cyrl-RS" sz="2200" kern="0" dirty="0">
                <a:ea typeface="Verdana" panose="020B0604030504040204" pitchFamily="34" charset="0"/>
              </a:rPr>
              <a:t>Модел закона</a:t>
            </a:r>
            <a:r>
              <a:rPr lang="en-US" sz="2200" kern="0" dirty="0">
                <a:ea typeface="Verdana" panose="020B0604030504040204" pitchFamily="34" charset="0"/>
              </a:rPr>
              <a:t> </a:t>
            </a:r>
            <a:r>
              <a:rPr lang="sr-Cyrl-RS" sz="2200" kern="0" dirty="0">
                <a:ea typeface="Verdana" panose="020B0604030504040204" pitchFamily="34" charset="0"/>
              </a:rPr>
              <a:t>у посебној глави закона, који је (само донекле) прилагођен српској регулативи</a:t>
            </a:r>
            <a:endParaRPr lang="sr-Latn-RS" sz="2200" kern="0" dirty="0">
              <a:ea typeface="Verdana" panose="020B0604030504040204" pitchFamily="34" charset="0"/>
            </a:endParaRPr>
          </a:p>
          <a:p>
            <a:pPr marL="0" indent="0" algn="just">
              <a:spcBef>
                <a:spcPts val="600"/>
              </a:spcBef>
              <a:buClr>
                <a:srgbClr val="360A5A"/>
              </a:buClr>
              <a:buNone/>
            </a:pPr>
            <a:r>
              <a:rPr lang="sr-Latn-RS" sz="2200" kern="0" dirty="0">
                <a:solidFill>
                  <a:srgbClr val="FF0000"/>
                </a:solidFill>
                <a:ea typeface="Verdana" panose="020B0604030504040204" pitchFamily="34" charset="0"/>
              </a:rPr>
              <a:t>			</a:t>
            </a:r>
          </a:p>
          <a:p>
            <a:pPr marL="0" indent="0" algn="just">
              <a:spcBef>
                <a:spcPts val="600"/>
              </a:spcBef>
              <a:buClr>
                <a:srgbClr val="360A5A"/>
              </a:buClr>
              <a:buNone/>
            </a:pPr>
            <a:r>
              <a:rPr lang="sr-Latn-RS" sz="2200" kern="0" dirty="0">
                <a:solidFill>
                  <a:srgbClr val="FF0000"/>
                </a:solidFill>
                <a:ea typeface="Verdana" panose="020B0604030504040204" pitchFamily="34" charset="0"/>
              </a:rPr>
              <a:t>			</a:t>
            </a:r>
          </a:p>
          <a:p>
            <a:pPr marL="0" indent="0" algn="just">
              <a:spcBef>
                <a:spcPts val="600"/>
              </a:spcBef>
              <a:buClr>
                <a:srgbClr val="360A5A"/>
              </a:buClr>
              <a:buNone/>
            </a:pPr>
            <a:r>
              <a:rPr lang="sr-Latn-RS" sz="2200" kern="0" dirty="0">
                <a:solidFill>
                  <a:srgbClr val="FF0000"/>
                </a:solidFill>
                <a:ea typeface="Verdana" panose="020B0604030504040204" pitchFamily="34" charset="0"/>
              </a:rPr>
              <a:t>		</a:t>
            </a:r>
            <a:r>
              <a:rPr lang="sr-Cyrl-RS" sz="2200" kern="0" dirty="0">
                <a:solidFill>
                  <a:srgbClr val="FF0000"/>
                </a:solidFill>
                <a:ea typeface="Verdana" panose="020B0604030504040204" pitchFamily="34" charset="0"/>
              </a:rPr>
              <a:t>        </a:t>
            </a:r>
            <a:r>
              <a:rPr lang="sr-Cyrl-RS" sz="2200" kern="0" dirty="0">
                <a:solidFill>
                  <a:schemeClr val="tx1"/>
                </a:solidFill>
                <a:ea typeface="Verdana" panose="020B0604030504040204" pitchFamily="34" charset="0"/>
              </a:rPr>
              <a:t>Нови Закон о стечају - одредбе ове главе без битних измена, осим појашњења   и уз     одређених правно-техничких усклађивања са остатком закона</a:t>
            </a:r>
          </a:p>
          <a:p>
            <a:pPr marL="914400" lvl="2" indent="0" algn="just">
              <a:spcBef>
                <a:spcPts val="600"/>
              </a:spcBef>
              <a:buClr>
                <a:srgbClr val="360A5A"/>
              </a:buClr>
              <a:buNone/>
            </a:pPr>
            <a:r>
              <a:rPr lang="sr-Cyrl-RS" sz="1400" kern="0" dirty="0">
                <a:solidFill>
                  <a:schemeClr val="tx1"/>
                </a:solidFill>
                <a:ea typeface="Verdana" panose="020B0604030504040204" pitchFamily="34" charset="0"/>
              </a:rPr>
              <a:t>                    	                    </a:t>
            </a:r>
            <a:endParaRPr lang="sr-Latn-RS" sz="1400" kern="0" dirty="0">
              <a:solidFill>
                <a:schemeClr val="tx1"/>
              </a:solidFill>
              <a:ea typeface="Verdana" panose="020B0604030504040204" pitchFamily="34" charset="0"/>
            </a:endParaRPr>
          </a:p>
          <a:p>
            <a:pPr marL="914400" lvl="2" indent="0" algn="just">
              <a:spcBef>
                <a:spcPts val="600"/>
              </a:spcBef>
              <a:buClr>
                <a:srgbClr val="360A5A"/>
              </a:buClr>
              <a:buNone/>
            </a:pPr>
            <a:endParaRPr lang="sr-Latn-RS" sz="1400" kern="0" dirty="0">
              <a:ea typeface="Verdana" panose="020B0604030504040204" pitchFamily="34" charset="0"/>
            </a:endParaRPr>
          </a:p>
          <a:p>
            <a:pPr marL="914400" lvl="2" indent="0" algn="just">
              <a:spcBef>
                <a:spcPts val="600"/>
              </a:spcBef>
              <a:buClr>
                <a:srgbClr val="360A5A"/>
              </a:buClr>
              <a:buNone/>
            </a:pPr>
            <a:r>
              <a:rPr lang="sr-Latn-RS" sz="2200" kern="0" dirty="0">
                <a:ea typeface="Verdana" panose="020B0604030504040204" pitchFamily="34" charset="0"/>
              </a:rPr>
              <a:t>	       </a:t>
            </a:r>
            <a:r>
              <a:rPr lang="sr-Cyrl-RS" sz="2200" kern="0" dirty="0">
                <a:ea typeface="Verdana" panose="020B0604030504040204" pitchFamily="34" charset="0"/>
              </a:rPr>
              <a:t>  </a:t>
            </a:r>
          </a:p>
          <a:p>
            <a:pPr marL="914400" lvl="2" indent="0" algn="just">
              <a:spcBef>
                <a:spcPts val="600"/>
              </a:spcBef>
              <a:buClr>
                <a:srgbClr val="360A5A"/>
              </a:buClr>
              <a:buNone/>
            </a:pPr>
            <a:r>
              <a:rPr lang="sr-Cyrl-RS" sz="2200" kern="0" dirty="0">
                <a:ea typeface="Verdana" panose="020B0604030504040204" pitchFamily="34" charset="0"/>
              </a:rPr>
              <a:t>	         Измењена и допуњена глава о међународном</a:t>
            </a:r>
            <a:r>
              <a:rPr lang="en-US" sz="2200" kern="0" dirty="0">
                <a:ea typeface="Verdana" panose="020B0604030504040204" pitchFamily="34" charset="0"/>
              </a:rPr>
              <a:t> </a:t>
            </a:r>
            <a:r>
              <a:rPr lang="sr-Cyrl-RS" sz="2200" kern="0" dirty="0">
                <a:ea typeface="Verdana" panose="020B0604030504040204" pitchFamily="34" charset="0"/>
              </a:rPr>
              <a:t>стечају</a:t>
            </a:r>
            <a:r>
              <a:rPr lang="sr-Latn-RS" sz="2200" kern="0" dirty="0">
                <a:ea typeface="Verdana" panose="020B0604030504040204" pitchFamily="34" charset="0"/>
              </a:rPr>
              <a:t>,</a:t>
            </a:r>
            <a:r>
              <a:rPr lang="sr-Cyrl-RS" sz="2200" kern="0" dirty="0">
                <a:ea typeface="Verdana" panose="020B0604030504040204" pitchFamily="34" charset="0"/>
              </a:rPr>
              <a:t> пре                       г           свега у погледу одредаба о међународној надлежности српског стечајног      суда</a:t>
            </a:r>
          </a:p>
          <a:p>
            <a:pPr marL="0" indent="0" algn="just">
              <a:spcBef>
                <a:spcPts val="600"/>
              </a:spcBef>
              <a:buClr>
                <a:srgbClr val="360A5A"/>
              </a:buClr>
              <a:buNone/>
            </a:pPr>
            <a:endParaRPr lang="sr-Cyrl-RS" sz="2200" kern="0" dirty="0">
              <a:ea typeface="Verdana" panose="020B0604030504040204" pitchFamily="34" charset="0"/>
            </a:endParaRPr>
          </a:p>
          <a:p>
            <a:pPr marL="0" indent="0" algn="just">
              <a:spcBef>
                <a:spcPts val="600"/>
              </a:spcBef>
              <a:buClr>
                <a:srgbClr val="360A5A"/>
              </a:buClr>
              <a:buNone/>
            </a:pPr>
            <a:endParaRPr lang="sr-Cyrl-RS" sz="2200" kern="0" dirty="0">
              <a:ea typeface="Verdana" panose="020B0604030504040204" pitchFamily="34" charset="0"/>
            </a:endParaRPr>
          </a:p>
          <a:p>
            <a:pPr marL="0" indent="0" algn="just">
              <a:spcBef>
                <a:spcPts val="600"/>
              </a:spcBef>
              <a:buClr>
                <a:srgbClr val="360A5A"/>
              </a:buClr>
              <a:buNone/>
            </a:pPr>
            <a:endParaRPr lang="sr-Cyrl-RS" sz="2200" kern="0" dirty="0">
              <a:ea typeface="Verdana" panose="020B0604030504040204" pitchFamily="34" charset="0"/>
            </a:endParaRPr>
          </a:p>
          <a:p>
            <a:pPr marL="0" indent="0" algn="just">
              <a:spcBef>
                <a:spcPts val="600"/>
              </a:spcBef>
              <a:buClr>
                <a:srgbClr val="360A5A"/>
              </a:buClr>
              <a:buNone/>
            </a:pPr>
            <a:endParaRPr lang="sr-Cyrl-RS" sz="2200" kern="0" dirty="0">
              <a:ea typeface="Verdana" panose="020B0604030504040204" pitchFamily="34" charset="0"/>
            </a:endParaRPr>
          </a:p>
          <a:p>
            <a:pPr marL="0" indent="0" algn="just">
              <a:spcBef>
                <a:spcPts val="600"/>
              </a:spcBef>
              <a:buClr>
                <a:srgbClr val="360A5A"/>
              </a:buClr>
              <a:buNone/>
            </a:pPr>
            <a:endParaRPr lang="sr-Cyrl-RS" sz="2200" kern="0" dirty="0">
              <a:effectLst/>
              <a:ea typeface="Verdana" panose="020B0604030504040204" pitchFamily="34" charset="0"/>
            </a:endParaRPr>
          </a:p>
          <a:p>
            <a:pPr marL="0" indent="0" algn="just">
              <a:spcBef>
                <a:spcPts val="600"/>
              </a:spcBef>
              <a:buClr>
                <a:srgbClr val="360A5A"/>
              </a:buClr>
              <a:buNone/>
            </a:pPr>
            <a:endParaRPr lang="sr-Cyrl-RS" sz="2200" kern="0" dirty="0">
              <a:ea typeface="Verdana" panose="020B0604030504040204" pitchFamily="34" charset="0"/>
            </a:endParaRPr>
          </a:p>
          <a:p>
            <a:pPr marL="0" indent="0" algn="just">
              <a:spcBef>
                <a:spcPts val="600"/>
              </a:spcBef>
              <a:buClr>
                <a:srgbClr val="360A5A"/>
              </a:buClr>
              <a:buNone/>
            </a:pPr>
            <a:r>
              <a:rPr lang="sr-Cyrl-RS" sz="2200" kern="0" dirty="0">
                <a:ea typeface="Verdana" panose="020B0604030504040204" pitchFamily="34" charset="0"/>
              </a:rPr>
              <a:t>											    </a:t>
            </a:r>
            <a:endParaRPr lang="sr-Cyrl-RS" sz="2200" kern="0" dirty="0">
              <a:effectLst/>
              <a:ea typeface="Verdana" panose="020B0604030504040204" pitchFamily="34" charset="0"/>
            </a:endParaRPr>
          </a:p>
        </p:txBody>
      </p:sp>
      <p:sp>
        <p:nvSpPr>
          <p:cNvPr id="3" name="Rectangle 2">
            <a:extLst>
              <a:ext uri="{FF2B5EF4-FFF2-40B4-BE49-F238E27FC236}">
                <a16:creationId xmlns:a16="http://schemas.microsoft.com/office/drawing/2014/main" id="{5256C707-C1F9-AFCF-A810-CE5C960A8B79}"/>
              </a:ext>
            </a:extLst>
          </p:cNvPr>
          <p:cNvSpPr/>
          <p:nvPr/>
        </p:nvSpPr>
        <p:spPr>
          <a:xfrm>
            <a:off x="772204" y="1770816"/>
            <a:ext cx="2157273" cy="1225119"/>
          </a:xfrm>
          <a:prstGeom prst="rect">
            <a:avLst/>
          </a:prstGeom>
          <a:ln>
            <a:solidFill>
              <a:schemeClr val="bg2"/>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r-Latn-RS" sz="2200" dirty="0">
                <a:effectLst>
                  <a:outerShdw blurRad="38100" dist="38100" dir="2700000" algn="tl">
                    <a:srgbClr val="000000">
                      <a:alpha val="43137"/>
                    </a:srgbClr>
                  </a:outerShdw>
                </a:effectLst>
              </a:rPr>
              <a:t>2004</a:t>
            </a:r>
            <a:r>
              <a:rPr lang="sr-Latn-RS" sz="2200" dirty="0"/>
              <a:t>. </a:t>
            </a:r>
            <a:r>
              <a:rPr lang="sr-Cyrl-RS" sz="2200" dirty="0">
                <a:effectLst>
                  <a:outerShdw blurRad="38100" dist="38100" dir="2700000" algn="tl">
                    <a:srgbClr val="000000">
                      <a:alpha val="43137"/>
                    </a:srgbClr>
                  </a:outerShdw>
                </a:effectLst>
              </a:rPr>
              <a:t>год</a:t>
            </a:r>
            <a:endParaRPr lang="en-US" sz="22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810FAE88-455A-3192-A719-DA2B138AB201}"/>
              </a:ext>
            </a:extLst>
          </p:cNvPr>
          <p:cNvSpPr/>
          <p:nvPr/>
        </p:nvSpPr>
        <p:spPr>
          <a:xfrm>
            <a:off x="772204" y="5105770"/>
            <a:ext cx="2157273" cy="1225119"/>
          </a:xfrm>
          <a:prstGeom prst="rect">
            <a:avLst/>
          </a:prstGeom>
          <a:ln>
            <a:solidFill>
              <a:schemeClr val="bg2"/>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r-Latn-RS" sz="2200" dirty="0">
                <a:effectLst>
                  <a:outerShdw blurRad="38100" dist="38100" dir="2700000" algn="tl">
                    <a:srgbClr val="000000">
                      <a:alpha val="43137"/>
                    </a:srgbClr>
                  </a:outerShdw>
                </a:effectLst>
              </a:rPr>
              <a:t>20</a:t>
            </a:r>
            <a:r>
              <a:rPr lang="sr-Cyrl-RS" sz="2200" dirty="0">
                <a:effectLst>
                  <a:outerShdw blurRad="38100" dist="38100" dir="2700000" algn="tl">
                    <a:srgbClr val="000000">
                      <a:alpha val="43137"/>
                    </a:srgbClr>
                  </a:outerShdw>
                </a:effectLst>
              </a:rPr>
              <a:t>1</a:t>
            </a:r>
            <a:r>
              <a:rPr lang="sr-Latn-RS" sz="2200" dirty="0">
                <a:effectLst>
                  <a:outerShdw blurRad="38100" dist="38100" dir="2700000" algn="tl">
                    <a:srgbClr val="000000">
                      <a:alpha val="43137"/>
                    </a:srgbClr>
                  </a:outerShdw>
                </a:effectLst>
              </a:rPr>
              <a:t>4. </a:t>
            </a:r>
            <a:r>
              <a:rPr lang="sr-Cyrl-RS" sz="2200" dirty="0">
                <a:effectLst>
                  <a:outerShdw blurRad="38100" dist="38100" dir="2700000" algn="tl">
                    <a:srgbClr val="000000">
                      <a:alpha val="43137"/>
                    </a:srgbClr>
                  </a:outerShdw>
                </a:effectLst>
              </a:rPr>
              <a:t>год</a:t>
            </a:r>
            <a:endParaRPr lang="en-US" sz="2200"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8FA1D2E1-71F7-3620-3C7F-653960F632AE}"/>
              </a:ext>
            </a:extLst>
          </p:cNvPr>
          <p:cNvSpPr/>
          <p:nvPr/>
        </p:nvSpPr>
        <p:spPr>
          <a:xfrm>
            <a:off x="756745" y="3438293"/>
            <a:ext cx="2157273" cy="1225119"/>
          </a:xfrm>
          <a:prstGeom prst="rect">
            <a:avLst/>
          </a:prstGeom>
          <a:ln>
            <a:solidFill>
              <a:schemeClr val="bg2"/>
            </a:solidFill>
          </a:ln>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r-Latn-RS" sz="2200" dirty="0">
                <a:effectLst>
                  <a:outerShdw blurRad="38100" dist="38100" dir="2700000" algn="tl">
                    <a:srgbClr val="000000">
                      <a:alpha val="43137"/>
                    </a:srgbClr>
                  </a:outerShdw>
                </a:effectLst>
              </a:rPr>
              <a:t>2009</a:t>
            </a:r>
            <a:r>
              <a:rPr lang="sr-Latn-RS" sz="2200" dirty="0"/>
              <a:t>. </a:t>
            </a:r>
            <a:r>
              <a:rPr lang="sr-Cyrl-RS" sz="2200" dirty="0">
                <a:effectLst>
                  <a:outerShdw blurRad="38100" dist="38100" dir="2700000" algn="tl">
                    <a:srgbClr val="000000">
                      <a:alpha val="43137"/>
                    </a:srgbClr>
                  </a:outerShdw>
                </a:effectLst>
              </a:rPr>
              <a:t>год</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053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66A133D8-36D0-7FD6-B32A-5C2D35DF0EDB}"/>
              </a:ext>
            </a:extLst>
          </p:cNvPr>
          <p:cNvGraphicFramePr>
            <a:graphicFrameLocks noGrp="1"/>
          </p:cNvGraphicFramePr>
          <p:nvPr>
            <p:ph idx="1"/>
            <p:extLst>
              <p:ext uri="{D42A27DB-BD31-4B8C-83A1-F6EECF244321}">
                <p14:modId xmlns:p14="http://schemas.microsoft.com/office/powerpoint/2010/main" val="983590421"/>
              </p:ext>
            </p:extLst>
          </p:nvPr>
        </p:nvGraphicFramePr>
        <p:xfrm>
          <a:off x="743608" y="1409700"/>
          <a:ext cx="10515600" cy="5150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C5B52F2C-8F05-F8F8-17EA-ADC9FD18271D}"/>
              </a:ext>
            </a:extLst>
          </p:cNvPr>
          <p:cNvSpPr>
            <a:spLocks noGrp="1"/>
          </p:cNvSpPr>
          <p:nvPr>
            <p:ph type="body" sz="quarter" idx="13"/>
          </p:nvPr>
        </p:nvSpPr>
        <p:spPr>
          <a:xfrm>
            <a:off x="743607" y="633693"/>
            <a:ext cx="10515600" cy="590931"/>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6. Кључни институти међународног стечаја</a:t>
            </a: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33B32B7E-BF04-5904-9277-C468E8FC83B9}"/>
              </a:ext>
            </a:extLst>
          </p:cNvPr>
          <p:cNvSpPr txBox="1">
            <a:spLocks/>
          </p:cNvSpPr>
          <p:nvPr/>
        </p:nvSpPr>
        <p:spPr>
          <a:xfrm>
            <a:off x="743607" y="1409700"/>
            <a:ext cx="11038818" cy="469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r-Cyrl-R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9004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985E2-0707-5617-9032-38813EE6078A}"/>
              </a:ext>
            </a:extLst>
          </p:cNvPr>
          <p:cNvSpPr>
            <a:spLocks noGrp="1"/>
          </p:cNvSpPr>
          <p:nvPr>
            <p:ph type="body" sz="quarter" idx="13"/>
          </p:nvPr>
        </p:nvSpPr>
        <p:spPr>
          <a:xfrm>
            <a:off x="838200" y="733975"/>
            <a:ext cx="10515600" cy="597675"/>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7. Примена правила о међународном стечају</a:t>
            </a:r>
            <a:endParaRPr lang="en-US" dirty="0">
              <a:solidFill>
                <a:schemeClr val="bg1"/>
              </a:solidFill>
              <a:effectLst>
                <a:outerShdw blurRad="38100" dist="38100" dir="2700000" algn="tl">
                  <a:srgbClr val="000000">
                    <a:alpha val="43137"/>
                  </a:srgbClr>
                </a:outerShdw>
              </a:effectLst>
              <a:latin typeface="+mn-lt"/>
            </a:endParaRPr>
          </a:p>
        </p:txBody>
      </p:sp>
      <p:graphicFrame>
        <p:nvGraphicFramePr>
          <p:cNvPr id="6" name="Diagram 5">
            <a:extLst>
              <a:ext uri="{FF2B5EF4-FFF2-40B4-BE49-F238E27FC236}">
                <a16:creationId xmlns:a16="http://schemas.microsoft.com/office/drawing/2014/main" id="{BDD71076-3674-D8FB-E9F4-9E313C8B53A2}"/>
              </a:ext>
            </a:extLst>
          </p:cNvPr>
          <p:cNvGraphicFramePr/>
          <p:nvPr>
            <p:extLst>
              <p:ext uri="{D42A27DB-BD31-4B8C-83A1-F6EECF244321}">
                <p14:modId xmlns:p14="http://schemas.microsoft.com/office/powerpoint/2010/main" val="225568154"/>
              </p:ext>
            </p:extLst>
          </p:nvPr>
        </p:nvGraphicFramePr>
        <p:xfrm>
          <a:off x="838201" y="1660124"/>
          <a:ext cx="10515599" cy="4856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1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9BD42-09C3-01DA-E5B1-ED5A2EB6A0F2}"/>
              </a:ext>
            </a:extLst>
          </p:cNvPr>
          <p:cNvSpPr>
            <a:spLocks noGrp="1"/>
          </p:cNvSpPr>
          <p:nvPr>
            <p:ph idx="1"/>
          </p:nvPr>
        </p:nvSpPr>
        <p:spPr>
          <a:xfrm>
            <a:off x="838202" y="1097280"/>
            <a:ext cx="10515598" cy="5463317"/>
          </a:xfrm>
        </p:spPr>
        <p:txBody>
          <a:bodyPr/>
          <a:lstStyle/>
          <a:p>
            <a:endParaRPr lang="sr-Cyrl-RS" sz="2200" dirty="0">
              <a:latin typeface="+mn-lt"/>
            </a:endParaRPr>
          </a:p>
          <a:p>
            <a:pPr algn="ctr"/>
            <a:endParaRPr lang="sr-Cyrl-RS" sz="2200" dirty="0">
              <a:latin typeface="+mn-lt"/>
            </a:endParaRPr>
          </a:p>
          <a:p>
            <a:pPr marL="342900" indent="-342900">
              <a:buFont typeface="Wingdings" panose="05000000000000000000" pitchFamily="2" charset="2"/>
              <a:buChar char="q"/>
            </a:pPr>
            <a:r>
              <a:rPr lang="sr-Cyrl-RS" sz="2200" b="1" dirty="0">
                <a:latin typeface="+mn-lt"/>
              </a:rPr>
              <a:t>Страни поступак мора бити квалификован као поступак стечаја </a:t>
            </a:r>
          </a:p>
          <a:p>
            <a:pPr marL="800100" lvl="1" indent="-342900" algn="just">
              <a:buFont typeface="Wingdings" panose="05000000000000000000" pitchFamily="2" charset="2"/>
              <a:buChar char="v"/>
            </a:pPr>
            <a:r>
              <a:rPr lang="sr-Cyrl-RS" sz="2000" dirty="0">
                <a:latin typeface="+mn-lt"/>
              </a:rPr>
              <a:t>сваки поступак усмерен на колективно намирење који се спроводи у складу са прописима о </a:t>
            </a:r>
            <a:r>
              <a:rPr lang="sr-Cyrl-RS" sz="2000" dirty="0" err="1">
                <a:latin typeface="+mn-lt"/>
              </a:rPr>
              <a:t>инсолвентности</a:t>
            </a:r>
            <a:r>
              <a:rPr lang="sr-Cyrl-RS" sz="2000" dirty="0">
                <a:latin typeface="+mn-lt"/>
              </a:rPr>
              <a:t> конкретне државе</a:t>
            </a:r>
          </a:p>
          <a:p>
            <a:pPr marL="342900" indent="-342900" algn="just">
              <a:buFont typeface="Wingdings" panose="05000000000000000000" pitchFamily="2" charset="2"/>
              <a:buChar char="q"/>
            </a:pPr>
            <a:r>
              <a:rPr lang="sr-Cyrl-RS" sz="2200" b="1" dirty="0">
                <a:latin typeface="+mn-lt"/>
              </a:rPr>
              <a:t>Предлагач признања страног стечајног поступка мора бити страни представник</a:t>
            </a:r>
          </a:p>
          <a:p>
            <a:pPr marL="800100" lvl="1" indent="-342900" algn="just">
              <a:buFont typeface="Wingdings" panose="05000000000000000000" pitchFamily="2" charset="2"/>
              <a:buChar char="v"/>
            </a:pPr>
            <a:r>
              <a:rPr lang="sr-Cyrl-RS" sz="2000" dirty="0">
                <a:latin typeface="+mn-lt"/>
              </a:rPr>
              <a:t>физичко или правно лице које је по прописима конкретне државе овлашћено да води поступак инсолвентности (тј. стечајни управник)</a:t>
            </a:r>
          </a:p>
          <a:p>
            <a:pPr marL="800100" lvl="1" indent="-342900" algn="just">
              <a:buFont typeface="Wingdings" panose="05000000000000000000" pitchFamily="2" charset="2"/>
              <a:buChar char="v"/>
            </a:pPr>
            <a:r>
              <a:rPr lang="sr-Cyrl-RS" sz="2000" dirty="0">
                <a:latin typeface="+mn-lt"/>
              </a:rPr>
              <a:t>страни представник мора доказати своје својство</a:t>
            </a:r>
          </a:p>
          <a:p>
            <a:pPr marL="342900" indent="-342900" algn="just">
              <a:buFont typeface="Wingdings" panose="05000000000000000000" pitchFamily="2" charset="2"/>
              <a:buChar char="q"/>
            </a:pPr>
            <a:r>
              <a:rPr lang="sr-Cyrl-RS" sz="2200" b="1" dirty="0">
                <a:latin typeface="+mn-lt"/>
              </a:rPr>
              <a:t>Захтев мора бити поднет надлежном суду</a:t>
            </a:r>
          </a:p>
          <a:p>
            <a:pPr marL="800100" lvl="1" indent="-342900" algn="just">
              <a:buFont typeface="Wingdings" panose="05000000000000000000" pitchFamily="2" charset="2"/>
              <a:buChar char="v"/>
            </a:pPr>
            <a:r>
              <a:rPr lang="sr-Cyrl-RS" sz="2000" dirty="0">
                <a:latin typeface="+mn-lt"/>
              </a:rPr>
              <a:t>Стварно надлежан је Привредни суд, а месна надлежност утврђује се по месту седишта, пословне јединице или месту где се налази претежни део имовине дужника</a:t>
            </a:r>
          </a:p>
          <a:p>
            <a:pPr marL="800100" lvl="1" indent="-342900" algn="just">
              <a:buFont typeface="Wingdings" panose="05000000000000000000" pitchFamily="2" charset="2"/>
              <a:buChar char="v"/>
            </a:pPr>
            <a:r>
              <a:rPr lang="sr-Cyrl-RS" sz="2000" dirty="0">
                <a:latin typeface="+mn-lt"/>
              </a:rPr>
              <a:t>Уколико се у Србији већ води поступак стечаја према истом стечајном дужнику, искључиво је месно надлежан суд пред којим се води тај поступак</a:t>
            </a:r>
          </a:p>
          <a:p>
            <a:pPr marL="342900" indent="-342900" algn="just">
              <a:buFont typeface="Wingdings" panose="05000000000000000000" pitchFamily="2" charset="2"/>
              <a:buChar char="q"/>
            </a:pPr>
            <a:r>
              <a:rPr lang="sr-Cyrl-RS" sz="2200" b="1" dirty="0">
                <a:latin typeface="+mn-lt"/>
              </a:rPr>
              <a:t>Поступак неће бити признат ако је то противно јавном поретку Републике Србије</a:t>
            </a:r>
            <a:br>
              <a:rPr lang="sr-Cyrl-RS" sz="2200" dirty="0">
                <a:latin typeface="+mn-lt"/>
              </a:rPr>
            </a:br>
            <a:r>
              <a:rPr lang="sr-Cyrl-RS" sz="2200" dirty="0">
                <a:latin typeface="+mn-lt"/>
              </a:rPr>
              <a:t>										             </a:t>
            </a:r>
            <a:endParaRPr lang="sr-RS" sz="2200" dirty="0">
              <a:latin typeface="+mn-lt"/>
            </a:endParaRPr>
          </a:p>
        </p:txBody>
      </p:sp>
      <p:sp>
        <p:nvSpPr>
          <p:cNvPr id="3" name="Text Placeholder 2">
            <a:extLst>
              <a:ext uri="{FF2B5EF4-FFF2-40B4-BE49-F238E27FC236}">
                <a16:creationId xmlns:a16="http://schemas.microsoft.com/office/drawing/2014/main" id="{DE6B21E7-F7B3-9DE2-FF6D-6862DE0C23F8}"/>
              </a:ext>
            </a:extLst>
          </p:cNvPr>
          <p:cNvSpPr>
            <a:spLocks noGrp="1"/>
          </p:cNvSpPr>
          <p:nvPr>
            <p:ph type="body" sz="quarter" idx="13"/>
          </p:nvPr>
        </p:nvSpPr>
        <p:spPr>
          <a:xfrm>
            <a:off x="838202" y="313142"/>
            <a:ext cx="10515598" cy="1089529"/>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8</a:t>
            </a:r>
            <a:r>
              <a:rPr lang="sr-Latn-RS" dirty="0">
                <a:solidFill>
                  <a:schemeClr val="bg1"/>
                </a:solidFill>
                <a:effectLst>
                  <a:outerShdw blurRad="38100" dist="38100" dir="2700000" algn="tl">
                    <a:srgbClr val="000000">
                      <a:alpha val="43137"/>
                    </a:srgbClr>
                  </a:outerShdw>
                </a:effectLst>
                <a:latin typeface="+mn-lt"/>
              </a:rPr>
              <a:t>. </a:t>
            </a:r>
            <a:r>
              <a:rPr lang="sr-Cyrl-RS" dirty="0">
                <a:solidFill>
                  <a:schemeClr val="bg1"/>
                </a:solidFill>
                <a:effectLst>
                  <a:outerShdw blurRad="38100" dist="38100" dir="2700000" algn="tl">
                    <a:srgbClr val="000000">
                      <a:alpha val="43137"/>
                    </a:srgbClr>
                  </a:outerShdw>
                </a:effectLst>
                <a:latin typeface="+mn-lt"/>
              </a:rPr>
              <a:t>Услови за признање стране одлуке о отварању стечајног поступка</a:t>
            </a:r>
            <a:endParaRPr lang="sr-R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2348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7DFC1F2D5D412145895B372EE30D1476" ma:contentTypeVersion="19" ma:contentTypeDescription="Create a new document." ma:contentTypeScope="" ma:versionID="e89829103baa412ae9f324af6006d608">
  <xsd:schema xmlns:xsd="http://www.w3.org/2001/XMLSchema" xmlns:xs="http://www.w3.org/2001/XMLSchema" xmlns:p="http://schemas.microsoft.com/office/2006/metadata/properties" xmlns:ns2="14a4c7eb-f6e3-410b-8bc7-bcbd463cc259" xmlns:ns3="198f3a57-6bf6-4746-a3af-d88405e89332" xmlns:ns4="ac0f2cb4-908e-41c7-976c-eb68511c53aa" targetNamespace="http://schemas.microsoft.com/office/2006/metadata/properties" ma:root="true" ma:fieldsID="f08d93ae56413a116e480bc309378151" ns2:_="" ns3:_="" ns4:_="">
    <xsd:import namespace="14a4c7eb-f6e3-410b-8bc7-bcbd463cc259"/>
    <xsd:import namespace="198f3a57-6bf6-4746-a3af-d88405e89332"/>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4: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4c7eb-f6e3-410b-8bc7-bcbd463cc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f3a57-6bf6-4746-a3af-d88405e893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54ef55-94a5-4245-9539-9503d4867bcb}" ma:internalName="TaxCatchAll" ma:showField="CatchAllData" ma:web="198f3a57-6bf6-4746-a3af-d88405e89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2EE918-158E-4678-A0B0-D0B232BD657C}">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B44A5BC1-49AF-4858-8C54-76460033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4c7eb-f6e3-410b-8bc7-bcbd463cc259"/>
    <ds:schemaRef ds:uri="198f3a57-6bf6-4746-a3af-d88405e89332"/>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73947A-ED7A-4E9D-BECB-624B28CEDAB2}">
  <ds:schemaRefs>
    <ds:schemaRef ds:uri="http://schemas.microsoft.com/sharepoint/v3/contenttype/forms"/>
  </ds:schemaRefs>
</ds:datastoreItem>
</file>

<file path=docMetadata/LabelInfo.xml><?xml version="1.0" encoding="utf-8"?>
<clbl:labelList xmlns:clbl="http://schemas.microsoft.com/office/2020/mipLabelMetadata">
  <clbl:label id="{172f4752-6874-4876-bad5-e6d61f991171}" enabled="0" method="" siteId="{172f4752-6874-4876-bad5-e6d61f991171}" removed="1"/>
</clbl:labelList>
</file>

<file path=docProps/app.xml><?xml version="1.0" encoding="utf-8"?>
<Properties xmlns="http://schemas.openxmlformats.org/officeDocument/2006/extended-properties" xmlns:vt="http://schemas.openxmlformats.org/officeDocument/2006/docPropsVTypes">
  <TotalTime>10726</TotalTime>
  <Words>3346</Words>
  <Application>Microsoft Office PowerPoint</Application>
  <PresentationFormat>Widescreen</PresentationFormat>
  <Paragraphs>320</Paragraphs>
  <Slides>31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Segoe UI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Jelena JT. Todic</cp:lastModifiedBy>
  <cp:revision>210</cp:revision>
  <dcterms:created xsi:type="dcterms:W3CDTF">2024-02-02T09:43:20Z</dcterms:created>
  <dcterms:modified xsi:type="dcterms:W3CDTF">2024-09-27T06:56:54Z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c03253d6-50a2-4244-815d-9f35d6df21b5</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